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Oswald Bold" charset="1" panose="00000800000000000000"/>
      <p:regular r:id="rId17"/>
    </p:embeddedFont>
    <p:embeddedFont>
      <p:font typeface="Cabin Bold" charset="1" panose="00000800000000000000"/>
      <p:regular r:id="rId18"/>
    </p:embeddedFont>
    <p:embeddedFont>
      <p:font typeface="Noto Sans Bold" charset="1" panose="020B0802040504020204"/>
      <p:regular r:id="rId19"/>
    </p:embeddedFont>
    <p:embeddedFont>
      <p:font typeface="Cooper Hewitt" charset="1" panose="00000000000000000000"/>
      <p:regular r:id="rId20"/>
    </p:embeddedFont>
    <p:embeddedFont>
      <p:font typeface="Cooper Hewitt Bold"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0.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950605" y="-85725"/>
            <a:ext cx="11337395" cy="12754570"/>
            <a:chOff x="0" y="0"/>
            <a:chExt cx="5370413" cy="6041715"/>
          </a:xfrm>
        </p:grpSpPr>
        <p:sp>
          <p:nvSpPr>
            <p:cNvPr name="Freeform 3" id="3"/>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A3D376"/>
            </a:solidFill>
          </p:spPr>
        </p:sp>
        <p:sp>
          <p:nvSpPr>
            <p:cNvPr name="Freeform 4" id="4"/>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2"/>
              <a:stretch>
                <a:fillRect l="-11073" t="0" r="-58737" b="0"/>
              </a:stretch>
            </a:blipFill>
          </p:spPr>
        </p:sp>
      </p:grpSp>
      <p:grpSp>
        <p:nvGrpSpPr>
          <p:cNvPr name="Group 5" id="5"/>
          <p:cNvGrpSpPr/>
          <p:nvPr/>
        </p:nvGrpSpPr>
        <p:grpSpPr>
          <a:xfrm rot="0">
            <a:off x="7906871" y="7586662"/>
            <a:ext cx="8239896" cy="4626084"/>
            <a:chOff x="0" y="0"/>
            <a:chExt cx="812800" cy="456326"/>
          </a:xfrm>
        </p:grpSpPr>
        <p:sp>
          <p:nvSpPr>
            <p:cNvPr name="Freeform 6" id="6"/>
            <p:cNvSpPr/>
            <p:nvPr/>
          </p:nvSpPr>
          <p:spPr>
            <a:xfrm flipH="false" flipV="false" rot="0">
              <a:off x="0" y="0"/>
              <a:ext cx="812800" cy="456326"/>
            </a:xfrm>
            <a:custGeom>
              <a:avLst/>
              <a:gdLst/>
              <a:ahLst/>
              <a:cxnLst/>
              <a:rect r="r" b="b" t="t" l="l"/>
              <a:pathLst>
                <a:path h="456326" w="812800">
                  <a:moveTo>
                    <a:pt x="406400" y="0"/>
                  </a:moveTo>
                  <a:lnTo>
                    <a:pt x="812800" y="456326"/>
                  </a:lnTo>
                  <a:lnTo>
                    <a:pt x="0" y="456326"/>
                  </a:lnTo>
                  <a:lnTo>
                    <a:pt x="406400" y="0"/>
                  </a:lnTo>
                  <a:close/>
                </a:path>
              </a:pathLst>
            </a:custGeom>
            <a:solidFill>
              <a:srgbClr val="5A6C99"/>
            </a:solidFill>
          </p:spPr>
        </p:sp>
        <p:sp>
          <p:nvSpPr>
            <p:cNvPr name="TextBox 7" id="7"/>
            <p:cNvSpPr txBox="true"/>
            <p:nvPr/>
          </p:nvSpPr>
          <p:spPr>
            <a:xfrm>
              <a:off x="127000" y="173766"/>
              <a:ext cx="558800" cy="24996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887468" y="7250922"/>
            <a:ext cx="8239896" cy="4626084"/>
            <a:chOff x="0" y="0"/>
            <a:chExt cx="812800" cy="456326"/>
          </a:xfrm>
        </p:grpSpPr>
        <p:sp>
          <p:nvSpPr>
            <p:cNvPr name="Freeform 9" id="9"/>
            <p:cNvSpPr/>
            <p:nvPr/>
          </p:nvSpPr>
          <p:spPr>
            <a:xfrm flipH="false" flipV="false" rot="0">
              <a:off x="0" y="0"/>
              <a:ext cx="812800" cy="456326"/>
            </a:xfrm>
            <a:custGeom>
              <a:avLst/>
              <a:gdLst/>
              <a:ahLst/>
              <a:cxnLst/>
              <a:rect r="r" b="b" t="t" l="l"/>
              <a:pathLst>
                <a:path h="456326" w="812800">
                  <a:moveTo>
                    <a:pt x="406400" y="0"/>
                  </a:moveTo>
                  <a:lnTo>
                    <a:pt x="812800" y="456326"/>
                  </a:lnTo>
                  <a:lnTo>
                    <a:pt x="0" y="456326"/>
                  </a:lnTo>
                  <a:lnTo>
                    <a:pt x="406400" y="0"/>
                  </a:lnTo>
                  <a:close/>
                </a:path>
              </a:pathLst>
            </a:custGeom>
            <a:solidFill>
              <a:srgbClr val="051D64"/>
            </a:solidFill>
          </p:spPr>
        </p:sp>
        <p:sp>
          <p:nvSpPr>
            <p:cNvPr name="TextBox 10" id="10"/>
            <p:cNvSpPr txBox="true"/>
            <p:nvPr/>
          </p:nvSpPr>
          <p:spPr>
            <a:xfrm>
              <a:off x="127000" y="173766"/>
              <a:ext cx="558800" cy="24996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789594" y="-248810"/>
            <a:ext cx="10403659" cy="1677560"/>
            <a:chOff x="0" y="0"/>
            <a:chExt cx="812800" cy="131062"/>
          </a:xfrm>
        </p:grpSpPr>
        <p:sp>
          <p:nvSpPr>
            <p:cNvPr name="Freeform 12" id="12"/>
            <p:cNvSpPr/>
            <p:nvPr/>
          </p:nvSpPr>
          <p:spPr>
            <a:xfrm flipH="false" flipV="false" rot="0">
              <a:off x="0" y="0"/>
              <a:ext cx="812800" cy="131062"/>
            </a:xfrm>
            <a:custGeom>
              <a:avLst/>
              <a:gdLst/>
              <a:ahLst/>
              <a:cxnLst/>
              <a:rect r="r" b="b" t="t" l="l"/>
              <a:pathLst>
                <a:path h="131062" w="812800">
                  <a:moveTo>
                    <a:pt x="203200" y="0"/>
                  </a:moveTo>
                  <a:lnTo>
                    <a:pt x="812800" y="0"/>
                  </a:lnTo>
                  <a:lnTo>
                    <a:pt x="609600" y="131062"/>
                  </a:lnTo>
                  <a:lnTo>
                    <a:pt x="0" y="131062"/>
                  </a:lnTo>
                  <a:lnTo>
                    <a:pt x="203200" y="0"/>
                  </a:lnTo>
                  <a:close/>
                </a:path>
              </a:pathLst>
            </a:custGeom>
            <a:solidFill>
              <a:srgbClr val="5A6C99"/>
            </a:solidFill>
          </p:spPr>
        </p:sp>
        <p:sp>
          <p:nvSpPr>
            <p:cNvPr name="TextBox 13" id="13"/>
            <p:cNvSpPr txBox="true"/>
            <p:nvPr/>
          </p:nvSpPr>
          <p:spPr>
            <a:xfrm>
              <a:off x="101600" y="-38100"/>
              <a:ext cx="609600" cy="169162"/>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57996" y="-85725"/>
            <a:ext cx="6874875" cy="2672608"/>
          </a:xfrm>
          <a:custGeom>
            <a:avLst/>
            <a:gdLst/>
            <a:ahLst/>
            <a:cxnLst/>
            <a:rect r="r" b="b" t="t" l="l"/>
            <a:pathLst>
              <a:path h="2672608" w="6874875">
                <a:moveTo>
                  <a:pt x="0" y="0"/>
                </a:moveTo>
                <a:lnTo>
                  <a:pt x="6874875" y="0"/>
                </a:lnTo>
                <a:lnTo>
                  <a:pt x="6874875" y="2672608"/>
                </a:lnTo>
                <a:lnTo>
                  <a:pt x="0" y="26726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5" id="15"/>
          <p:cNvGrpSpPr/>
          <p:nvPr/>
        </p:nvGrpSpPr>
        <p:grpSpPr>
          <a:xfrm rot="0">
            <a:off x="4799119" y="-601235"/>
            <a:ext cx="10403659" cy="1677560"/>
            <a:chOff x="0" y="0"/>
            <a:chExt cx="812800" cy="131062"/>
          </a:xfrm>
        </p:grpSpPr>
        <p:sp>
          <p:nvSpPr>
            <p:cNvPr name="Freeform 16" id="16"/>
            <p:cNvSpPr/>
            <p:nvPr/>
          </p:nvSpPr>
          <p:spPr>
            <a:xfrm flipH="false" flipV="false" rot="0">
              <a:off x="0" y="0"/>
              <a:ext cx="812800" cy="131062"/>
            </a:xfrm>
            <a:custGeom>
              <a:avLst/>
              <a:gdLst/>
              <a:ahLst/>
              <a:cxnLst/>
              <a:rect r="r" b="b" t="t" l="l"/>
              <a:pathLst>
                <a:path h="131062" w="812800">
                  <a:moveTo>
                    <a:pt x="203200" y="0"/>
                  </a:moveTo>
                  <a:lnTo>
                    <a:pt x="812800" y="0"/>
                  </a:lnTo>
                  <a:lnTo>
                    <a:pt x="609600" y="131062"/>
                  </a:lnTo>
                  <a:lnTo>
                    <a:pt x="0" y="131062"/>
                  </a:lnTo>
                  <a:lnTo>
                    <a:pt x="203200" y="0"/>
                  </a:lnTo>
                  <a:close/>
                </a:path>
              </a:pathLst>
            </a:custGeom>
            <a:solidFill>
              <a:srgbClr val="051D64"/>
            </a:solidFill>
          </p:spPr>
        </p:sp>
        <p:sp>
          <p:nvSpPr>
            <p:cNvPr name="TextBox 17" id="17"/>
            <p:cNvSpPr txBox="true"/>
            <p:nvPr/>
          </p:nvSpPr>
          <p:spPr>
            <a:xfrm>
              <a:off x="101600" y="-38100"/>
              <a:ext cx="609600" cy="169162"/>
            </a:xfrm>
            <a:prstGeom prst="rect">
              <a:avLst/>
            </a:prstGeom>
          </p:spPr>
          <p:txBody>
            <a:bodyPr anchor="ctr" rtlCol="false" tIns="50800" lIns="50800" bIns="50800" rIns="50800"/>
            <a:lstStyle/>
            <a:p>
              <a:pPr algn="ctr">
                <a:lnSpc>
                  <a:spcPts val="2659"/>
                </a:lnSpc>
              </a:pPr>
            </a:p>
          </p:txBody>
        </p:sp>
      </p:grpSp>
      <p:sp>
        <p:nvSpPr>
          <p:cNvPr name="AutoShape 18" id="18"/>
          <p:cNvSpPr/>
          <p:nvPr/>
        </p:nvSpPr>
        <p:spPr>
          <a:xfrm>
            <a:off x="771957" y="9186815"/>
            <a:ext cx="8115511" cy="0"/>
          </a:xfrm>
          <a:prstGeom prst="line">
            <a:avLst/>
          </a:prstGeom>
          <a:ln cap="flat" w="104775">
            <a:solidFill>
              <a:srgbClr val="F9B680"/>
            </a:solidFill>
            <a:prstDash val="solid"/>
            <a:headEnd type="none" len="sm" w="sm"/>
            <a:tailEnd type="none" len="sm" w="sm"/>
          </a:ln>
        </p:spPr>
      </p:sp>
      <p:sp>
        <p:nvSpPr>
          <p:cNvPr name="AutoShape 19" id="19"/>
          <p:cNvSpPr/>
          <p:nvPr/>
        </p:nvSpPr>
        <p:spPr>
          <a:xfrm>
            <a:off x="12654197" y="7625737"/>
            <a:ext cx="1253257" cy="1391854"/>
          </a:xfrm>
          <a:prstGeom prst="line">
            <a:avLst/>
          </a:prstGeom>
          <a:ln cap="flat" w="104775">
            <a:solidFill>
              <a:srgbClr val="F9B680"/>
            </a:solidFill>
            <a:prstDash val="solid"/>
            <a:headEnd type="none" len="sm" w="sm"/>
            <a:tailEnd type="none" len="sm" w="sm"/>
          </a:ln>
        </p:spPr>
      </p:sp>
      <p:sp>
        <p:nvSpPr>
          <p:cNvPr name="AutoShape 20" id="20"/>
          <p:cNvSpPr/>
          <p:nvPr/>
        </p:nvSpPr>
        <p:spPr>
          <a:xfrm>
            <a:off x="12333162" y="8017994"/>
            <a:ext cx="1253257" cy="1391854"/>
          </a:xfrm>
          <a:prstGeom prst="line">
            <a:avLst/>
          </a:prstGeom>
          <a:ln cap="flat" w="104775">
            <a:solidFill>
              <a:srgbClr val="F9B680"/>
            </a:solidFill>
            <a:prstDash val="solid"/>
            <a:headEnd type="none" len="sm" w="sm"/>
            <a:tailEnd type="none" len="sm" w="sm"/>
          </a:ln>
        </p:spPr>
      </p:sp>
      <p:sp>
        <p:nvSpPr>
          <p:cNvPr name="TextBox 21" id="21"/>
          <p:cNvSpPr txBox="true"/>
          <p:nvPr/>
        </p:nvSpPr>
        <p:spPr>
          <a:xfrm rot="0">
            <a:off x="837427" y="4376200"/>
            <a:ext cx="11495735" cy="2086198"/>
          </a:xfrm>
          <a:prstGeom prst="rect">
            <a:avLst/>
          </a:prstGeom>
        </p:spPr>
        <p:txBody>
          <a:bodyPr anchor="t" rtlCol="false" tIns="0" lIns="0" bIns="0" rIns="0">
            <a:spAutoFit/>
          </a:bodyPr>
          <a:lstStyle/>
          <a:p>
            <a:pPr algn="l">
              <a:lnSpc>
                <a:spcPts val="5505"/>
              </a:lnSpc>
            </a:pPr>
            <a:r>
              <a:rPr lang="en-US" sz="4588" b="true">
                <a:solidFill>
                  <a:srgbClr val="051D64"/>
                </a:solidFill>
                <a:latin typeface="Oswald Bold"/>
                <a:ea typeface="Oswald Bold"/>
                <a:cs typeface="Oswald Bold"/>
                <a:sym typeface="Oswald Bold"/>
              </a:rPr>
              <a:t>XÂY DỰNG HỆ THỐNG </a:t>
            </a:r>
            <a:r>
              <a:rPr lang="en-US" sz="4588" b="true">
                <a:solidFill>
                  <a:srgbClr val="051D64"/>
                </a:solidFill>
                <a:latin typeface="Oswald Bold"/>
                <a:ea typeface="Oswald Bold"/>
                <a:cs typeface="Oswald Bold"/>
                <a:sym typeface="Oswald Bold"/>
              </a:rPr>
              <a:t>THI TRẮC NGHIỆM </a:t>
            </a:r>
          </a:p>
          <a:p>
            <a:pPr algn="l">
              <a:lnSpc>
                <a:spcPts val="5505"/>
              </a:lnSpc>
            </a:pPr>
            <a:r>
              <a:rPr lang="en-US" sz="4588" b="true">
                <a:solidFill>
                  <a:srgbClr val="051D64"/>
                </a:solidFill>
                <a:latin typeface="Oswald Bold"/>
                <a:ea typeface="Oswald Bold"/>
                <a:cs typeface="Oswald Bold"/>
                <a:sym typeface="Oswald Bold"/>
              </a:rPr>
              <a:t>TRỰC TUYẾN KỸ NĂNG LISTENNING </a:t>
            </a:r>
          </a:p>
          <a:p>
            <a:pPr algn="l">
              <a:lnSpc>
                <a:spcPts val="5505"/>
              </a:lnSpc>
            </a:pPr>
            <a:r>
              <a:rPr lang="en-US" sz="4588" b="true">
                <a:solidFill>
                  <a:srgbClr val="051D64"/>
                </a:solidFill>
                <a:latin typeface="Oswald Bold"/>
                <a:ea typeface="Oswald Bold"/>
                <a:cs typeface="Oswald Bold"/>
                <a:sym typeface="Oswald Bold"/>
              </a:rPr>
              <a:t>THEO CHUẨN VSTEP VỚI CƠ SỞ DỮ LIỆU NOSQL</a:t>
            </a:r>
          </a:p>
        </p:txBody>
      </p:sp>
      <p:sp>
        <p:nvSpPr>
          <p:cNvPr name="TextBox 22" id="22"/>
          <p:cNvSpPr txBox="true"/>
          <p:nvPr/>
        </p:nvSpPr>
        <p:spPr>
          <a:xfrm rot="0">
            <a:off x="771957" y="9400323"/>
            <a:ext cx="6603640" cy="466725"/>
          </a:xfrm>
          <a:prstGeom prst="rect">
            <a:avLst/>
          </a:prstGeom>
        </p:spPr>
        <p:txBody>
          <a:bodyPr anchor="t" rtlCol="false" tIns="0" lIns="0" bIns="0" rIns="0">
            <a:spAutoFit/>
          </a:bodyPr>
          <a:lstStyle/>
          <a:p>
            <a:pPr algn="l">
              <a:lnSpc>
                <a:spcPts val="3600"/>
              </a:lnSpc>
            </a:pPr>
            <a:r>
              <a:rPr lang="en-US" sz="3000" b="true">
                <a:solidFill>
                  <a:srgbClr val="05314B"/>
                </a:solidFill>
                <a:latin typeface="Cabin Bold"/>
                <a:ea typeface="Cabin Bold"/>
                <a:cs typeface="Cabin Bold"/>
                <a:sym typeface="Cabin Bold"/>
              </a:rPr>
              <a:t>Sinh Viên Thực Hiện : Trần Duy Kha</a:t>
            </a:r>
          </a:p>
        </p:txBody>
      </p:sp>
      <p:sp>
        <p:nvSpPr>
          <p:cNvPr name="TextBox 23" id="23"/>
          <p:cNvSpPr txBox="true"/>
          <p:nvPr/>
        </p:nvSpPr>
        <p:spPr>
          <a:xfrm rot="0">
            <a:off x="771957" y="8496252"/>
            <a:ext cx="8213941" cy="466725"/>
          </a:xfrm>
          <a:prstGeom prst="rect">
            <a:avLst/>
          </a:prstGeom>
        </p:spPr>
        <p:txBody>
          <a:bodyPr anchor="t" rtlCol="false" tIns="0" lIns="0" bIns="0" rIns="0">
            <a:spAutoFit/>
          </a:bodyPr>
          <a:lstStyle/>
          <a:p>
            <a:pPr algn="l">
              <a:lnSpc>
                <a:spcPts val="3600"/>
              </a:lnSpc>
            </a:pPr>
            <a:r>
              <a:rPr lang="en-US" sz="3000" b="true">
                <a:solidFill>
                  <a:srgbClr val="05314B"/>
                </a:solidFill>
                <a:latin typeface="Cabin Bold"/>
                <a:ea typeface="Cabin Bold"/>
                <a:cs typeface="Cabin Bold"/>
                <a:sym typeface="Cabin Bold"/>
              </a:rPr>
              <a:t>Giáo Viên Hướng Dẫn : Phan Thị Phương Nam</a:t>
            </a:r>
          </a:p>
        </p:txBody>
      </p:sp>
      <p:sp>
        <p:nvSpPr>
          <p:cNvPr name="TextBox 24" id="24"/>
          <p:cNvSpPr txBox="true"/>
          <p:nvPr/>
        </p:nvSpPr>
        <p:spPr>
          <a:xfrm rot="0">
            <a:off x="837427" y="3461725"/>
            <a:ext cx="6693819" cy="466799"/>
          </a:xfrm>
          <a:prstGeom prst="rect">
            <a:avLst/>
          </a:prstGeom>
        </p:spPr>
        <p:txBody>
          <a:bodyPr anchor="t" rtlCol="false" tIns="0" lIns="0" bIns="0" rIns="0">
            <a:spAutoFit/>
          </a:bodyPr>
          <a:lstStyle/>
          <a:p>
            <a:pPr algn="l">
              <a:lnSpc>
                <a:spcPts val="3685"/>
              </a:lnSpc>
            </a:pPr>
            <a:r>
              <a:rPr lang="en-US" sz="3071" b="true">
                <a:solidFill>
                  <a:srgbClr val="051D64"/>
                </a:solidFill>
                <a:latin typeface="Oswald Bold"/>
                <a:ea typeface="Oswald Bold"/>
                <a:cs typeface="Oswald Bold"/>
                <a:sym typeface="Oswald Bold"/>
              </a:rPr>
              <a:t>BÁO CÁO CHUYÊN NGÀNH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836748" y="-317503"/>
            <a:ext cx="22406886" cy="834714"/>
            <a:chOff x="0" y="0"/>
            <a:chExt cx="5901402" cy="219842"/>
          </a:xfrm>
        </p:grpSpPr>
        <p:sp>
          <p:nvSpPr>
            <p:cNvPr name="Freeform 3" id="3"/>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4" id="4"/>
            <p:cNvSpPr txBox="true"/>
            <p:nvPr/>
          </p:nvSpPr>
          <p:spPr>
            <a:xfrm>
              <a:off x="0" y="-38100"/>
              <a:ext cx="5901402" cy="25794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5400000">
            <a:off x="14195093" y="9321007"/>
            <a:ext cx="6128414" cy="2288499"/>
          </a:xfrm>
          <a:custGeom>
            <a:avLst/>
            <a:gdLst/>
            <a:ahLst/>
            <a:cxnLst/>
            <a:rect r="r" b="b" t="t" l="l"/>
            <a:pathLst>
              <a:path h="2288499" w="6128414">
                <a:moveTo>
                  <a:pt x="6128414" y="0"/>
                </a:moveTo>
                <a:lnTo>
                  <a:pt x="0" y="0"/>
                </a:lnTo>
                <a:lnTo>
                  <a:pt x="0" y="2288499"/>
                </a:lnTo>
                <a:lnTo>
                  <a:pt x="6128414" y="2288499"/>
                </a:lnTo>
                <a:lnTo>
                  <a:pt x="6128414"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6" id="6"/>
          <p:cNvGrpSpPr>
            <a:grpSpLocks noChangeAspect="true"/>
          </p:cNvGrpSpPr>
          <p:nvPr/>
        </p:nvGrpSpPr>
        <p:grpSpPr>
          <a:xfrm rot="0">
            <a:off x="1028700" y="1670052"/>
            <a:ext cx="5121064" cy="7588248"/>
            <a:chOff x="0" y="0"/>
            <a:chExt cx="3727450" cy="5523230"/>
          </a:xfrm>
        </p:grpSpPr>
        <p:sp>
          <p:nvSpPr>
            <p:cNvPr name="Freeform 7" id="7"/>
            <p:cNvSpPr/>
            <p:nvPr/>
          </p:nvSpPr>
          <p:spPr>
            <a:xfrm flipH="false" flipV="false" rot="0">
              <a:off x="63500" y="63500"/>
              <a:ext cx="3600450" cy="5396230"/>
            </a:xfrm>
            <a:custGeom>
              <a:avLst/>
              <a:gdLst/>
              <a:ahLst/>
              <a:cxnLst/>
              <a:rect r="r" b="b" t="t" l="l"/>
              <a:pathLst>
                <a:path h="5396230" w="3600450">
                  <a:moveTo>
                    <a:pt x="0" y="0"/>
                  </a:moveTo>
                  <a:lnTo>
                    <a:pt x="3600450" y="0"/>
                  </a:lnTo>
                  <a:lnTo>
                    <a:pt x="3600450" y="5396230"/>
                  </a:lnTo>
                  <a:lnTo>
                    <a:pt x="0" y="5396230"/>
                  </a:lnTo>
                  <a:close/>
                </a:path>
              </a:pathLst>
            </a:custGeom>
            <a:blipFill>
              <a:blip r:embed="rId4"/>
              <a:stretch>
                <a:fillRect l="-10503" t="0" r="-114452" b="0"/>
              </a:stretch>
            </a:blipFill>
          </p:spPr>
        </p:sp>
        <p:sp>
          <p:nvSpPr>
            <p:cNvPr name="Freeform 8" id="8"/>
            <p:cNvSpPr/>
            <p:nvPr/>
          </p:nvSpPr>
          <p:spPr>
            <a:xfrm flipH="false" flipV="false" rot="0">
              <a:off x="0" y="0"/>
              <a:ext cx="3727450" cy="5523230"/>
            </a:xfrm>
            <a:custGeom>
              <a:avLst/>
              <a:gdLst/>
              <a:ahLst/>
              <a:cxnLst/>
              <a:rect r="r" b="b" t="t" l="l"/>
              <a:pathLst>
                <a:path h="5523230" w="3727450">
                  <a:moveTo>
                    <a:pt x="3727450" y="5523230"/>
                  </a:moveTo>
                  <a:lnTo>
                    <a:pt x="0" y="5523230"/>
                  </a:lnTo>
                  <a:lnTo>
                    <a:pt x="0" y="0"/>
                  </a:lnTo>
                  <a:lnTo>
                    <a:pt x="3727450" y="0"/>
                  </a:lnTo>
                  <a:lnTo>
                    <a:pt x="3727450" y="5523230"/>
                  </a:lnTo>
                  <a:close/>
                  <a:moveTo>
                    <a:pt x="127000" y="5396230"/>
                  </a:moveTo>
                  <a:lnTo>
                    <a:pt x="3600450" y="5396230"/>
                  </a:lnTo>
                  <a:lnTo>
                    <a:pt x="3600450" y="127000"/>
                  </a:lnTo>
                  <a:lnTo>
                    <a:pt x="127000" y="127000"/>
                  </a:lnTo>
                  <a:lnTo>
                    <a:pt x="127000" y="5396230"/>
                  </a:lnTo>
                  <a:close/>
                </a:path>
              </a:pathLst>
            </a:custGeom>
            <a:solidFill>
              <a:srgbClr val="F9B680"/>
            </a:solidFill>
          </p:spPr>
        </p:sp>
      </p:grpSp>
      <p:sp>
        <p:nvSpPr>
          <p:cNvPr name="AutoShape 9" id="9"/>
          <p:cNvSpPr/>
          <p:nvPr/>
        </p:nvSpPr>
        <p:spPr>
          <a:xfrm>
            <a:off x="800274" y="297741"/>
            <a:ext cx="375086" cy="438940"/>
          </a:xfrm>
          <a:prstGeom prst="line">
            <a:avLst/>
          </a:prstGeom>
          <a:ln cap="flat" w="66675">
            <a:solidFill>
              <a:srgbClr val="F9B680"/>
            </a:solidFill>
            <a:prstDash val="solid"/>
            <a:headEnd type="none" len="sm" w="sm"/>
            <a:tailEnd type="none" len="sm" w="sm"/>
          </a:ln>
        </p:spPr>
      </p:sp>
      <p:sp>
        <p:nvSpPr>
          <p:cNvPr name="AutoShape 10" id="10"/>
          <p:cNvSpPr/>
          <p:nvPr/>
        </p:nvSpPr>
        <p:spPr>
          <a:xfrm>
            <a:off x="1141493" y="297741"/>
            <a:ext cx="375086" cy="438940"/>
          </a:xfrm>
          <a:prstGeom prst="line">
            <a:avLst/>
          </a:prstGeom>
          <a:ln cap="flat" w="66675">
            <a:solidFill>
              <a:srgbClr val="F9B680"/>
            </a:solidFill>
            <a:prstDash val="solid"/>
            <a:headEnd type="none" len="sm" w="sm"/>
            <a:tailEnd type="none" len="sm" w="sm"/>
          </a:ln>
        </p:spPr>
      </p:sp>
      <p:sp>
        <p:nvSpPr>
          <p:cNvPr name="AutoShape 11" id="11"/>
          <p:cNvSpPr/>
          <p:nvPr/>
        </p:nvSpPr>
        <p:spPr>
          <a:xfrm>
            <a:off x="1482711" y="297741"/>
            <a:ext cx="375086" cy="438940"/>
          </a:xfrm>
          <a:prstGeom prst="line">
            <a:avLst/>
          </a:prstGeom>
          <a:ln cap="flat" w="66675">
            <a:solidFill>
              <a:srgbClr val="F9B680"/>
            </a:solidFill>
            <a:prstDash val="solid"/>
            <a:headEnd type="none" len="sm" w="sm"/>
            <a:tailEnd type="none" len="sm" w="sm"/>
          </a:ln>
        </p:spPr>
      </p:sp>
      <p:sp>
        <p:nvSpPr>
          <p:cNvPr name="AutoShape 12" id="12"/>
          <p:cNvSpPr/>
          <p:nvPr/>
        </p:nvSpPr>
        <p:spPr>
          <a:xfrm>
            <a:off x="1823929" y="297741"/>
            <a:ext cx="375086" cy="438940"/>
          </a:xfrm>
          <a:prstGeom prst="line">
            <a:avLst/>
          </a:prstGeom>
          <a:ln cap="flat" w="66675">
            <a:solidFill>
              <a:srgbClr val="F9B680"/>
            </a:solidFill>
            <a:prstDash val="solid"/>
            <a:headEnd type="none" len="sm" w="sm"/>
            <a:tailEnd type="none" len="sm" w="sm"/>
          </a:ln>
        </p:spPr>
      </p:sp>
      <p:sp>
        <p:nvSpPr>
          <p:cNvPr name="AutoShape 13" id="13"/>
          <p:cNvSpPr/>
          <p:nvPr/>
        </p:nvSpPr>
        <p:spPr>
          <a:xfrm>
            <a:off x="2165147" y="297741"/>
            <a:ext cx="375086" cy="438940"/>
          </a:xfrm>
          <a:prstGeom prst="line">
            <a:avLst/>
          </a:prstGeom>
          <a:ln cap="flat" w="66675">
            <a:solidFill>
              <a:srgbClr val="F9B680"/>
            </a:solidFill>
            <a:prstDash val="solid"/>
            <a:headEnd type="none" len="sm" w="sm"/>
            <a:tailEnd type="none" len="sm" w="sm"/>
          </a:ln>
        </p:spPr>
      </p:sp>
      <p:sp>
        <p:nvSpPr>
          <p:cNvPr name="AutoShape 14" id="14"/>
          <p:cNvSpPr/>
          <p:nvPr/>
        </p:nvSpPr>
        <p:spPr>
          <a:xfrm>
            <a:off x="2506365" y="297741"/>
            <a:ext cx="375086" cy="438940"/>
          </a:xfrm>
          <a:prstGeom prst="line">
            <a:avLst/>
          </a:prstGeom>
          <a:ln cap="flat" w="66675">
            <a:solidFill>
              <a:srgbClr val="F9B680"/>
            </a:solidFill>
            <a:prstDash val="solid"/>
            <a:headEnd type="none" len="sm" w="sm"/>
            <a:tailEnd type="none" len="sm" w="sm"/>
          </a:ln>
        </p:spPr>
      </p:sp>
      <p:sp>
        <p:nvSpPr>
          <p:cNvPr name="AutoShape 15" id="15"/>
          <p:cNvSpPr/>
          <p:nvPr/>
        </p:nvSpPr>
        <p:spPr>
          <a:xfrm>
            <a:off x="2847584" y="297741"/>
            <a:ext cx="375086" cy="438940"/>
          </a:xfrm>
          <a:prstGeom prst="line">
            <a:avLst/>
          </a:prstGeom>
          <a:ln cap="flat" w="66675">
            <a:solidFill>
              <a:srgbClr val="F9B680"/>
            </a:solidFill>
            <a:prstDash val="solid"/>
            <a:headEnd type="none" len="sm" w="sm"/>
            <a:tailEnd type="none" len="sm" w="sm"/>
          </a:ln>
        </p:spPr>
      </p:sp>
      <p:sp>
        <p:nvSpPr>
          <p:cNvPr name="AutoShape 16" id="16"/>
          <p:cNvSpPr/>
          <p:nvPr/>
        </p:nvSpPr>
        <p:spPr>
          <a:xfrm>
            <a:off x="3188802" y="297741"/>
            <a:ext cx="375086" cy="438940"/>
          </a:xfrm>
          <a:prstGeom prst="line">
            <a:avLst/>
          </a:prstGeom>
          <a:ln cap="flat" w="66675">
            <a:solidFill>
              <a:srgbClr val="F9B680"/>
            </a:solidFill>
            <a:prstDash val="solid"/>
            <a:headEnd type="none" len="sm" w="sm"/>
            <a:tailEnd type="none" len="sm" w="sm"/>
          </a:ln>
        </p:spPr>
      </p:sp>
      <p:grpSp>
        <p:nvGrpSpPr>
          <p:cNvPr name="Group 17" id="17"/>
          <p:cNvGrpSpPr/>
          <p:nvPr/>
        </p:nvGrpSpPr>
        <p:grpSpPr>
          <a:xfrm rot="0">
            <a:off x="7316740" y="3889363"/>
            <a:ext cx="1398571" cy="1396130"/>
            <a:chOff x="0" y="0"/>
            <a:chExt cx="368348" cy="367705"/>
          </a:xfrm>
        </p:grpSpPr>
        <p:sp>
          <p:nvSpPr>
            <p:cNvPr name="Freeform 18" id="18"/>
            <p:cNvSpPr/>
            <p:nvPr/>
          </p:nvSpPr>
          <p:spPr>
            <a:xfrm flipH="false" flipV="false" rot="0">
              <a:off x="0" y="0"/>
              <a:ext cx="368348" cy="367705"/>
            </a:xfrm>
            <a:custGeom>
              <a:avLst/>
              <a:gdLst/>
              <a:ahLst/>
              <a:cxnLst/>
              <a:rect r="r" b="b" t="t" l="l"/>
              <a:pathLst>
                <a:path h="367705" w="368348">
                  <a:moveTo>
                    <a:pt x="0" y="0"/>
                  </a:moveTo>
                  <a:lnTo>
                    <a:pt x="368348" y="0"/>
                  </a:lnTo>
                  <a:lnTo>
                    <a:pt x="368348" y="367705"/>
                  </a:lnTo>
                  <a:lnTo>
                    <a:pt x="0" y="367705"/>
                  </a:lnTo>
                  <a:close/>
                </a:path>
              </a:pathLst>
            </a:custGeom>
            <a:solidFill>
              <a:srgbClr val="F9B680"/>
            </a:solidFill>
          </p:spPr>
        </p:sp>
        <p:sp>
          <p:nvSpPr>
            <p:cNvPr name="TextBox 19" id="19"/>
            <p:cNvSpPr txBox="true"/>
            <p:nvPr/>
          </p:nvSpPr>
          <p:spPr>
            <a:xfrm>
              <a:off x="0" y="-66675"/>
              <a:ext cx="368348" cy="434380"/>
            </a:xfrm>
            <a:prstGeom prst="rect">
              <a:avLst/>
            </a:prstGeom>
          </p:spPr>
          <p:txBody>
            <a:bodyPr anchor="ctr" rtlCol="false" tIns="50800" lIns="50800" bIns="50800" rIns="50800"/>
            <a:lstStyle/>
            <a:p>
              <a:pPr algn="ctr">
                <a:lnSpc>
                  <a:spcPts val="2999"/>
                </a:lnSpc>
              </a:pPr>
            </a:p>
          </p:txBody>
        </p:sp>
      </p:grpSp>
      <p:grpSp>
        <p:nvGrpSpPr>
          <p:cNvPr name="Group 20" id="20"/>
          <p:cNvGrpSpPr/>
          <p:nvPr/>
        </p:nvGrpSpPr>
        <p:grpSpPr>
          <a:xfrm rot="0">
            <a:off x="7316740" y="5730428"/>
            <a:ext cx="1398571" cy="1396130"/>
            <a:chOff x="0" y="0"/>
            <a:chExt cx="368348" cy="367705"/>
          </a:xfrm>
        </p:grpSpPr>
        <p:sp>
          <p:nvSpPr>
            <p:cNvPr name="Freeform 21" id="21"/>
            <p:cNvSpPr/>
            <p:nvPr/>
          </p:nvSpPr>
          <p:spPr>
            <a:xfrm flipH="false" flipV="false" rot="0">
              <a:off x="0" y="0"/>
              <a:ext cx="368348" cy="367705"/>
            </a:xfrm>
            <a:custGeom>
              <a:avLst/>
              <a:gdLst/>
              <a:ahLst/>
              <a:cxnLst/>
              <a:rect r="r" b="b" t="t" l="l"/>
              <a:pathLst>
                <a:path h="367705" w="368348">
                  <a:moveTo>
                    <a:pt x="0" y="0"/>
                  </a:moveTo>
                  <a:lnTo>
                    <a:pt x="368348" y="0"/>
                  </a:lnTo>
                  <a:lnTo>
                    <a:pt x="368348" y="367705"/>
                  </a:lnTo>
                  <a:lnTo>
                    <a:pt x="0" y="367705"/>
                  </a:lnTo>
                  <a:close/>
                </a:path>
              </a:pathLst>
            </a:custGeom>
            <a:solidFill>
              <a:srgbClr val="F9B680"/>
            </a:solidFill>
          </p:spPr>
        </p:sp>
        <p:sp>
          <p:nvSpPr>
            <p:cNvPr name="TextBox 22" id="22"/>
            <p:cNvSpPr txBox="true"/>
            <p:nvPr/>
          </p:nvSpPr>
          <p:spPr>
            <a:xfrm>
              <a:off x="0" y="-66675"/>
              <a:ext cx="368348" cy="434380"/>
            </a:xfrm>
            <a:prstGeom prst="rect">
              <a:avLst/>
            </a:prstGeom>
          </p:spPr>
          <p:txBody>
            <a:bodyPr anchor="ctr" rtlCol="false" tIns="50800" lIns="50800" bIns="50800" rIns="50800"/>
            <a:lstStyle/>
            <a:p>
              <a:pPr algn="ctr">
                <a:lnSpc>
                  <a:spcPts val="2999"/>
                </a:lnSpc>
              </a:pPr>
            </a:p>
          </p:txBody>
        </p:sp>
      </p:grpSp>
      <p:grpSp>
        <p:nvGrpSpPr>
          <p:cNvPr name="Group 23" id="23"/>
          <p:cNvGrpSpPr/>
          <p:nvPr/>
        </p:nvGrpSpPr>
        <p:grpSpPr>
          <a:xfrm rot="0">
            <a:off x="7316740" y="7574233"/>
            <a:ext cx="1398571" cy="1396130"/>
            <a:chOff x="0" y="0"/>
            <a:chExt cx="368348" cy="367705"/>
          </a:xfrm>
        </p:grpSpPr>
        <p:sp>
          <p:nvSpPr>
            <p:cNvPr name="Freeform 24" id="24"/>
            <p:cNvSpPr/>
            <p:nvPr/>
          </p:nvSpPr>
          <p:spPr>
            <a:xfrm flipH="false" flipV="false" rot="0">
              <a:off x="0" y="0"/>
              <a:ext cx="368348" cy="367705"/>
            </a:xfrm>
            <a:custGeom>
              <a:avLst/>
              <a:gdLst/>
              <a:ahLst/>
              <a:cxnLst/>
              <a:rect r="r" b="b" t="t" l="l"/>
              <a:pathLst>
                <a:path h="367705" w="368348">
                  <a:moveTo>
                    <a:pt x="0" y="0"/>
                  </a:moveTo>
                  <a:lnTo>
                    <a:pt x="368348" y="0"/>
                  </a:lnTo>
                  <a:lnTo>
                    <a:pt x="368348" y="367705"/>
                  </a:lnTo>
                  <a:lnTo>
                    <a:pt x="0" y="367705"/>
                  </a:lnTo>
                  <a:close/>
                </a:path>
              </a:pathLst>
            </a:custGeom>
            <a:solidFill>
              <a:srgbClr val="F9B680"/>
            </a:solidFill>
          </p:spPr>
        </p:sp>
        <p:sp>
          <p:nvSpPr>
            <p:cNvPr name="TextBox 25" id="25"/>
            <p:cNvSpPr txBox="true"/>
            <p:nvPr/>
          </p:nvSpPr>
          <p:spPr>
            <a:xfrm>
              <a:off x="0" y="-66675"/>
              <a:ext cx="368348" cy="434380"/>
            </a:xfrm>
            <a:prstGeom prst="rect">
              <a:avLst/>
            </a:prstGeom>
          </p:spPr>
          <p:txBody>
            <a:bodyPr anchor="ctr" rtlCol="false" tIns="50800" lIns="50800" bIns="50800" rIns="50800"/>
            <a:lstStyle/>
            <a:p>
              <a:pPr algn="ctr">
                <a:lnSpc>
                  <a:spcPts val="2999"/>
                </a:lnSpc>
              </a:pPr>
            </a:p>
          </p:txBody>
        </p:sp>
      </p:grpSp>
      <p:sp>
        <p:nvSpPr>
          <p:cNvPr name="Freeform 26" id="26"/>
          <p:cNvSpPr/>
          <p:nvPr/>
        </p:nvSpPr>
        <p:spPr>
          <a:xfrm flipH="false" flipV="false" rot="0">
            <a:off x="10744155" y="0"/>
            <a:ext cx="7543845" cy="1471050"/>
          </a:xfrm>
          <a:custGeom>
            <a:avLst/>
            <a:gdLst/>
            <a:ahLst/>
            <a:cxnLst/>
            <a:rect r="r" b="b" t="t" l="l"/>
            <a:pathLst>
              <a:path h="1471050" w="7543845">
                <a:moveTo>
                  <a:pt x="0" y="0"/>
                </a:moveTo>
                <a:lnTo>
                  <a:pt x="7543845" y="0"/>
                </a:lnTo>
                <a:lnTo>
                  <a:pt x="7543845" y="1471050"/>
                </a:lnTo>
                <a:lnTo>
                  <a:pt x="0" y="14710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7573687" y="7829959"/>
            <a:ext cx="884678" cy="884678"/>
          </a:xfrm>
          <a:custGeom>
            <a:avLst/>
            <a:gdLst/>
            <a:ahLst/>
            <a:cxnLst/>
            <a:rect r="r" b="b" t="t" l="l"/>
            <a:pathLst>
              <a:path h="884678" w="884678">
                <a:moveTo>
                  <a:pt x="0" y="0"/>
                </a:moveTo>
                <a:lnTo>
                  <a:pt x="884678" y="0"/>
                </a:lnTo>
                <a:lnTo>
                  <a:pt x="884678" y="884678"/>
                </a:lnTo>
                <a:lnTo>
                  <a:pt x="0" y="8846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7573687" y="4117963"/>
            <a:ext cx="884678" cy="805057"/>
          </a:xfrm>
          <a:custGeom>
            <a:avLst/>
            <a:gdLst/>
            <a:ahLst/>
            <a:cxnLst/>
            <a:rect r="r" b="b" t="t" l="l"/>
            <a:pathLst>
              <a:path h="805057" w="884678">
                <a:moveTo>
                  <a:pt x="0" y="0"/>
                </a:moveTo>
                <a:lnTo>
                  <a:pt x="884678" y="0"/>
                </a:lnTo>
                <a:lnTo>
                  <a:pt x="884678" y="805057"/>
                </a:lnTo>
                <a:lnTo>
                  <a:pt x="0" y="80505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9" id="29"/>
          <p:cNvSpPr/>
          <p:nvPr/>
        </p:nvSpPr>
        <p:spPr>
          <a:xfrm flipH="false" flipV="false" rot="0">
            <a:off x="7554637" y="5923668"/>
            <a:ext cx="1006593" cy="1006593"/>
          </a:xfrm>
          <a:custGeom>
            <a:avLst/>
            <a:gdLst/>
            <a:ahLst/>
            <a:cxnLst/>
            <a:rect r="r" b="b" t="t" l="l"/>
            <a:pathLst>
              <a:path h="1006593" w="1006593">
                <a:moveTo>
                  <a:pt x="0" y="0"/>
                </a:moveTo>
                <a:lnTo>
                  <a:pt x="1006593" y="0"/>
                </a:lnTo>
                <a:lnTo>
                  <a:pt x="1006593" y="1006594"/>
                </a:lnTo>
                <a:lnTo>
                  <a:pt x="0" y="100659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0" id="30"/>
          <p:cNvSpPr txBox="true"/>
          <p:nvPr/>
        </p:nvSpPr>
        <p:spPr>
          <a:xfrm rot="0">
            <a:off x="7316740" y="2282408"/>
            <a:ext cx="9743420" cy="971550"/>
          </a:xfrm>
          <a:prstGeom prst="rect">
            <a:avLst/>
          </a:prstGeom>
        </p:spPr>
        <p:txBody>
          <a:bodyPr anchor="t" rtlCol="false" tIns="0" lIns="0" bIns="0" rIns="0">
            <a:spAutoFit/>
          </a:bodyPr>
          <a:lstStyle/>
          <a:p>
            <a:pPr algn="l">
              <a:lnSpc>
                <a:spcPts val="7679"/>
              </a:lnSpc>
            </a:pPr>
            <a:r>
              <a:rPr lang="en-US" sz="6399" b="true">
                <a:solidFill>
                  <a:srgbClr val="051D64"/>
                </a:solidFill>
                <a:latin typeface="Oswald Bold"/>
                <a:ea typeface="Oswald Bold"/>
                <a:cs typeface="Oswald Bold"/>
                <a:sym typeface="Oswald Bold"/>
              </a:rPr>
              <a:t>KIẾN TRÚC HỆ THỐNG</a:t>
            </a:r>
          </a:p>
        </p:txBody>
      </p:sp>
      <p:sp>
        <p:nvSpPr>
          <p:cNvPr name="TextBox 31" id="31"/>
          <p:cNvSpPr txBox="true"/>
          <p:nvPr/>
        </p:nvSpPr>
        <p:spPr>
          <a:xfrm rot="0">
            <a:off x="9172864" y="3803638"/>
            <a:ext cx="4426078" cy="542925"/>
          </a:xfrm>
          <a:prstGeom prst="rect">
            <a:avLst/>
          </a:prstGeom>
        </p:spPr>
        <p:txBody>
          <a:bodyPr anchor="t" rtlCol="false" tIns="0" lIns="0" bIns="0" rIns="0">
            <a:spAutoFit/>
          </a:bodyPr>
          <a:lstStyle/>
          <a:p>
            <a:pPr algn="l">
              <a:lnSpc>
                <a:spcPts val="3600"/>
              </a:lnSpc>
            </a:pPr>
            <a:r>
              <a:rPr lang="en-US" sz="3000" b="true">
                <a:solidFill>
                  <a:srgbClr val="051D64"/>
                </a:solidFill>
                <a:latin typeface="Cooper Hewitt Bold"/>
                <a:ea typeface="Cooper Hewitt Bold"/>
                <a:cs typeface="Cooper Hewitt Bold"/>
                <a:sym typeface="Cooper Hewitt Bold"/>
              </a:rPr>
              <a:t>FRONT END</a:t>
            </a:r>
          </a:p>
        </p:txBody>
      </p:sp>
      <p:sp>
        <p:nvSpPr>
          <p:cNvPr name="TextBox 32" id="32"/>
          <p:cNvSpPr txBox="true"/>
          <p:nvPr/>
        </p:nvSpPr>
        <p:spPr>
          <a:xfrm rot="0">
            <a:off x="9172864" y="5702650"/>
            <a:ext cx="4426078" cy="542925"/>
          </a:xfrm>
          <a:prstGeom prst="rect">
            <a:avLst/>
          </a:prstGeom>
        </p:spPr>
        <p:txBody>
          <a:bodyPr anchor="t" rtlCol="false" tIns="0" lIns="0" bIns="0" rIns="0">
            <a:spAutoFit/>
          </a:bodyPr>
          <a:lstStyle/>
          <a:p>
            <a:pPr algn="l">
              <a:lnSpc>
                <a:spcPts val="3600"/>
              </a:lnSpc>
            </a:pPr>
            <a:r>
              <a:rPr lang="en-US" sz="3000" b="true">
                <a:solidFill>
                  <a:srgbClr val="051D64"/>
                </a:solidFill>
                <a:latin typeface="Cooper Hewitt Bold"/>
                <a:ea typeface="Cooper Hewitt Bold"/>
                <a:cs typeface="Cooper Hewitt Bold"/>
                <a:sym typeface="Cooper Hewitt Bold"/>
              </a:rPr>
              <a:t>BACK END</a:t>
            </a:r>
          </a:p>
        </p:txBody>
      </p:sp>
      <p:sp>
        <p:nvSpPr>
          <p:cNvPr name="TextBox 33" id="33"/>
          <p:cNvSpPr txBox="true"/>
          <p:nvPr/>
        </p:nvSpPr>
        <p:spPr>
          <a:xfrm rot="0">
            <a:off x="9172864" y="4383054"/>
            <a:ext cx="8372642" cy="809625"/>
          </a:xfrm>
          <a:prstGeom prst="rect">
            <a:avLst/>
          </a:prstGeom>
        </p:spPr>
        <p:txBody>
          <a:bodyPr anchor="t" rtlCol="false" tIns="0" lIns="0" bIns="0" rIns="0">
            <a:spAutoFit/>
          </a:bodyPr>
          <a:lstStyle/>
          <a:p>
            <a:pPr algn="l">
              <a:lnSpc>
                <a:spcPts val="2999"/>
              </a:lnSpc>
            </a:pPr>
            <a:r>
              <a:rPr lang="en-US" sz="2499">
                <a:solidFill>
                  <a:srgbClr val="03060B"/>
                </a:solidFill>
                <a:latin typeface="Cooper Hewitt"/>
                <a:ea typeface="Cooper Hewitt"/>
                <a:cs typeface="Cooper Hewitt"/>
                <a:sym typeface="Cooper Hewitt"/>
              </a:rPr>
              <a:t>Sử dụng React.js để phát triển giao diện người dùng</a:t>
            </a:r>
          </a:p>
          <a:p>
            <a:pPr algn="l">
              <a:lnSpc>
                <a:spcPts val="2999"/>
              </a:lnSpc>
            </a:pPr>
            <a:r>
              <a:rPr lang="en-US" sz="2499">
                <a:solidFill>
                  <a:srgbClr val="03060B"/>
                </a:solidFill>
                <a:latin typeface="Cooper Hewitt"/>
                <a:ea typeface="Cooper Hewitt"/>
                <a:cs typeface="Cooper Hewitt"/>
                <a:sym typeface="Cooper Hewitt"/>
              </a:rPr>
              <a:t>Tích hợp React Router để điều hướng linh hoạt giữa các trang</a:t>
            </a:r>
          </a:p>
        </p:txBody>
      </p:sp>
      <p:sp>
        <p:nvSpPr>
          <p:cNvPr name="TextBox 34" id="34"/>
          <p:cNvSpPr txBox="true"/>
          <p:nvPr/>
        </p:nvSpPr>
        <p:spPr>
          <a:xfrm rot="0">
            <a:off x="9172864" y="6321775"/>
            <a:ext cx="8267214" cy="438150"/>
          </a:xfrm>
          <a:prstGeom prst="rect">
            <a:avLst/>
          </a:prstGeom>
        </p:spPr>
        <p:txBody>
          <a:bodyPr anchor="t" rtlCol="false" tIns="0" lIns="0" bIns="0" rIns="0">
            <a:spAutoFit/>
          </a:bodyPr>
          <a:lstStyle/>
          <a:p>
            <a:pPr algn="l">
              <a:lnSpc>
                <a:spcPts val="2999"/>
              </a:lnSpc>
            </a:pPr>
            <a:r>
              <a:rPr lang="en-US" sz="2499">
                <a:solidFill>
                  <a:srgbClr val="03060B"/>
                </a:solidFill>
                <a:latin typeface="Cooper Hewitt"/>
                <a:ea typeface="Cooper Hewitt"/>
                <a:cs typeface="Cooper Hewitt"/>
                <a:sym typeface="Cooper Hewitt"/>
              </a:rPr>
              <a:t>Sử dụng Node.js với Express.js để xây dựng các API RESTful</a:t>
            </a:r>
          </a:p>
        </p:txBody>
      </p:sp>
      <p:sp>
        <p:nvSpPr>
          <p:cNvPr name="TextBox 35" id="35"/>
          <p:cNvSpPr txBox="true"/>
          <p:nvPr/>
        </p:nvSpPr>
        <p:spPr>
          <a:xfrm rot="0">
            <a:off x="9172864" y="7601661"/>
            <a:ext cx="4426078" cy="542999"/>
          </a:xfrm>
          <a:prstGeom prst="rect">
            <a:avLst/>
          </a:prstGeom>
        </p:spPr>
        <p:txBody>
          <a:bodyPr anchor="t" rtlCol="false" tIns="0" lIns="0" bIns="0" rIns="0">
            <a:spAutoFit/>
          </a:bodyPr>
          <a:lstStyle/>
          <a:p>
            <a:pPr algn="l">
              <a:lnSpc>
                <a:spcPts val="3600"/>
              </a:lnSpc>
            </a:pPr>
            <a:r>
              <a:rPr lang="en-US" sz="3000" b="true">
                <a:solidFill>
                  <a:srgbClr val="051D64"/>
                </a:solidFill>
                <a:latin typeface="Cooper Hewitt Bold"/>
                <a:ea typeface="Cooper Hewitt Bold"/>
                <a:cs typeface="Cooper Hewitt Bold"/>
                <a:sym typeface="Cooper Hewitt Bold"/>
              </a:rPr>
              <a:t>DATABASE</a:t>
            </a:r>
          </a:p>
        </p:txBody>
      </p:sp>
      <p:sp>
        <p:nvSpPr>
          <p:cNvPr name="TextBox 36" id="36"/>
          <p:cNvSpPr txBox="true"/>
          <p:nvPr/>
        </p:nvSpPr>
        <p:spPr>
          <a:xfrm rot="0">
            <a:off x="9172864" y="8182686"/>
            <a:ext cx="7072367" cy="809625"/>
          </a:xfrm>
          <a:prstGeom prst="rect">
            <a:avLst/>
          </a:prstGeom>
        </p:spPr>
        <p:txBody>
          <a:bodyPr anchor="t" rtlCol="false" tIns="0" lIns="0" bIns="0" rIns="0">
            <a:spAutoFit/>
          </a:bodyPr>
          <a:lstStyle/>
          <a:p>
            <a:pPr algn="l">
              <a:lnSpc>
                <a:spcPts val="2999"/>
              </a:lnSpc>
            </a:pPr>
            <a:r>
              <a:rPr lang="en-US" sz="2499">
                <a:solidFill>
                  <a:srgbClr val="03060B"/>
                </a:solidFill>
                <a:latin typeface="Cooper Hewitt"/>
                <a:ea typeface="Cooper Hewitt"/>
                <a:cs typeface="Cooper Hewitt"/>
                <a:sym typeface="Cooper Hewitt"/>
              </a:rPr>
              <a:t>NoSQL( MongoDB ) được lựa chọn làm cơ sở dữ liệu chính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true" rot="0">
            <a:off x="-2590291" y="3896462"/>
            <a:ext cx="6678933" cy="2494076"/>
          </a:xfrm>
          <a:custGeom>
            <a:avLst/>
            <a:gdLst/>
            <a:ahLst/>
            <a:cxnLst/>
            <a:rect r="r" b="b" t="t" l="l"/>
            <a:pathLst>
              <a:path h="2494076" w="6678933">
                <a:moveTo>
                  <a:pt x="0" y="2494076"/>
                </a:moveTo>
                <a:lnTo>
                  <a:pt x="6678933" y="2494076"/>
                </a:lnTo>
                <a:lnTo>
                  <a:pt x="6678933" y="0"/>
                </a:lnTo>
                <a:lnTo>
                  <a:pt x="0" y="0"/>
                </a:lnTo>
                <a:lnTo>
                  <a:pt x="0" y="2494076"/>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0" y="5860979"/>
            <a:ext cx="18288000" cy="4426021"/>
            <a:chOff x="0" y="0"/>
            <a:chExt cx="24384000" cy="5901362"/>
          </a:xfrm>
        </p:grpSpPr>
        <p:pic>
          <p:nvPicPr>
            <p:cNvPr name="Picture 4" id="4"/>
            <p:cNvPicPr>
              <a:picLocks noChangeAspect="true"/>
            </p:cNvPicPr>
            <p:nvPr/>
          </p:nvPicPr>
          <p:blipFill>
            <a:blip r:embed="rId4"/>
            <a:srcRect l="0" t="36338" r="0" b="27336"/>
            <a:stretch>
              <a:fillRect/>
            </a:stretch>
          </p:blipFill>
          <p:spPr>
            <a:xfrm flipH="false" flipV="false">
              <a:off x="0" y="0"/>
              <a:ext cx="24384000" cy="5901362"/>
            </a:xfrm>
            <a:prstGeom prst="rect">
              <a:avLst/>
            </a:prstGeom>
          </p:spPr>
        </p:pic>
      </p:grpSp>
      <p:sp>
        <p:nvSpPr>
          <p:cNvPr name="Freeform 5" id="5"/>
          <p:cNvSpPr/>
          <p:nvPr/>
        </p:nvSpPr>
        <p:spPr>
          <a:xfrm flipH="false" flipV="false" rot="0">
            <a:off x="0" y="-1115388"/>
            <a:ext cx="18288000" cy="3429000"/>
          </a:xfrm>
          <a:custGeom>
            <a:avLst/>
            <a:gdLst/>
            <a:ahLst/>
            <a:cxnLst/>
            <a:rect r="r" b="b" t="t" l="l"/>
            <a:pathLst>
              <a:path h="3429000" w="18288000">
                <a:moveTo>
                  <a:pt x="0" y="0"/>
                </a:moveTo>
                <a:lnTo>
                  <a:pt x="18288000" y="0"/>
                </a:lnTo>
                <a:lnTo>
                  <a:pt x="18288000" y="3429000"/>
                </a:lnTo>
                <a:lnTo>
                  <a:pt x="0" y="3429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631241" y="2963693"/>
            <a:ext cx="15025518" cy="1400175"/>
          </a:xfrm>
          <a:prstGeom prst="rect">
            <a:avLst/>
          </a:prstGeom>
        </p:spPr>
        <p:txBody>
          <a:bodyPr anchor="t" rtlCol="false" tIns="0" lIns="0" bIns="0" rIns="0">
            <a:spAutoFit/>
          </a:bodyPr>
          <a:lstStyle/>
          <a:p>
            <a:pPr algn="ctr">
              <a:lnSpc>
                <a:spcPts val="11040"/>
              </a:lnSpc>
            </a:pPr>
            <a:r>
              <a:rPr lang="en-US" b="true" sz="9200">
                <a:solidFill>
                  <a:srgbClr val="051D64"/>
                </a:solidFill>
                <a:latin typeface="Oswald Bold"/>
                <a:ea typeface="Oswald Bold"/>
                <a:cs typeface="Oswald Bold"/>
                <a:sym typeface="Oswald Bold"/>
              </a:rPr>
              <a:t>THANK YOU</a:t>
            </a:r>
          </a:p>
        </p:txBody>
      </p:sp>
      <p:sp>
        <p:nvSpPr>
          <p:cNvPr name="AutoShape 7" id="7"/>
          <p:cNvSpPr/>
          <p:nvPr/>
        </p:nvSpPr>
        <p:spPr>
          <a:xfrm>
            <a:off x="14846366" y="4682902"/>
            <a:ext cx="375086" cy="438940"/>
          </a:xfrm>
          <a:prstGeom prst="line">
            <a:avLst/>
          </a:prstGeom>
          <a:ln cap="flat" w="66675">
            <a:solidFill>
              <a:srgbClr val="F9B680"/>
            </a:solidFill>
            <a:prstDash val="solid"/>
            <a:headEnd type="none" len="sm" w="sm"/>
            <a:tailEnd type="none" len="sm" w="sm"/>
          </a:ln>
        </p:spPr>
      </p:sp>
      <p:sp>
        <p:nvSpPr>
          <p:cNvPr name="AutoShape 8" id="8"/>
          <p:cNvSpPr/>
          <p:nvPr/>
        </p:nvSpPr>
        <p:spPr>
          <a:xfrm>
            <a:off x="15187585" y="4682902"/>
            <a:ext cx="375086" cy="438940"/>
          </a:xfrm>
          <a:prstGeom prst="line">
            <a:avLst/>
          </a:prstGeom>
          <a:ln cap="flat" w="66675">
            <a:solidFill>
              <a:srgbClr val="F9B680"/>
            </a:solidFill>
            <a:prstDash val="solid"/>
            <a:headEnd type="none" len="sm" w="sm"/>
            <a:tailEnd type="none" len="sm" w="sm"/>
          </a:ln>
        </p:spPr>
      </p:sp>
      <p:sp>
        <p:nvSpPr>
          <p:cNvPr name="AutoShape 9" id="9"/>
          <p:cNvSpPr/>
          <p:nvPr/>
        </p:nvSpPr>
        <p:spPr>
          <a:xfrm>
            <a:off x="15528803" y="4682902"/>
            <a:ext cx="375086" cy="438940"/>
          </a:xfrm>
          <a:prstGeom prst="line">
            <a:avLst/>
          </a:prstGeom>
          <a:ln cap="flat" w="66675">
            <a:solidFill>
              <a:srgbClr val="F9B680"/>
            </a:solidFill>
            <a:prstDash val="solid"/>
            <a:headEnd type="none" len="sm" w="sm"/>
            <a:tailEnd type="none" len="sm" w="sm"/>
          </a:ln>
        </p:spPr>
      </p:sp>
      <p:sp>
        <p:nvSpPr>
          <p:cNvPr name="AutoShape 10" id="10"/>
          <p:cNvSpPr/>
          <p:nvPr/>
        </p:nvSpPr>
        <p:spPr>
          <a:xfrm>
            <a:off x="15870021" y="4682902"/>
            <a:ext cx="375086" cy="438940"/>
          </a:xfrm>
          <a:prstGeom prst="line">
            <a:avLst/>
          </a:prstGeom>
          <a:ln cap="flat" w="66675">
            <a:solidFill>
              <a:srgbClr val="F9B680"/>
            </a:solidFill>
            <a:prstDash val="solid"/>
            <a:headEnd type="none" len="sm" w="sm"/>
            <a:tailEnd type="none" len="sm" w="sm"/>
          </a:ln>
        </p:spPr>
      </p:sp>
      <p:sp>
        <p:nvSpPr>
          <p:cNvPr name="AutoShape 11" id="11"/>
          <p:cNvSpPr/>
          <p:nvPr/>
        </p:nvSpPr>
        <p:spPr>
          <a:xfrm>
            <a:off x="16211239" y="4682902"/>
            <a:ext cx="375086" cy="438940"/>
          </a:xfrm>
          <a:prstGeom prst="line">
            <a:avLst/>
          </a:prstGeom>
          <a:ln cap="flat" w="66675">
            <a:solidFill>
              <a:srgbClr val="F9B680"/>
            </a:solidFill>
            <a:prstDash val="solid"/>
            <a:headEnd type="none" len="sm" w="sm"/>
            <a:tailEnd type="none" len="sm" w="sm"/>
          </a:ln>
        </p:spPr>
      </p:sp>
      <p:sp>
        <p:nvSpPr>
          <p:cNvPr name="AutoShape 12" id="12"/>
          <p:cNvSpPr/>
          <p:nvPr/>
        </p:nvSpPr>
        <p:spPr>
          <a:xfrm>
            <a:off x="16552457" y="4682902"/>
            <a:ext cx="375086" cy="438940"/>
          </a:xfrm>
          <a:prstGeom prst="line">
            <a:avLst/>
          </a:prstGeom>
          <a:ln cap="flat" w="66675">
            <a:solidFill>
              <a:srgbClr val="F9B680"/>
            </a:solidFill>
            <a:prstDash val="solid"/>
            <a:headEnd type="none" len="sm" w="sm"/>
            <a:tailEnd type="none" len="sm" w="sm"/>
          </a:ln>
        </p:spPr>
      </p:sp>
      <p:sp>
        <p:nvSpPr>
          <p:cNvPr name="AutoShape 13" id="13"/>
          <p:cNvSpPr/>
          <p:nvPr/>
        </p:nvSpPr>
        <p:spPr>
          <a:xfrm>
            <a:off x="16893676" y="4682902"/>
            <a:ext cx="375086" cy="438940"/>
          </a:xfrm>
          <a:prstGeom prst="line">
            <a:avLst/>
          </a:prstGeom>
          <a:ln cap="flat" w="66675">
            <a:solidFill>
              <a:srgbClr val="F9B680"/>
            </a:solidFill>
            <a:prstDash val="solid"/>
            <a:headEnd type="none" len="sm" w="sm"/>
            <a:tailEnd type="none" len="sm" w="sm"/>
          </a:ln>
        </p:spPr>
      </p:sp>
      <p:sp>
        <p:nvSpPr>
          <p:cNvPr name="AutoShape 14" id="14"/>
          <p:cNvSpPr/>
          <p:nvPr/>
        </p:nvSpPr>
        <p:spPr>
          <a:xfrm>
            <a:off x="17234894" y="4682902"/>
            <a:ext cx="375086" cy="438940"/>
          </a:xfrm>
          <a:prstGeom prst="line">
            <a:avLst/>
          </a:prstGeom>
          <a:ln cap="flat" w="66675">
            <a:solidFill>
              <a:srgbClr val="F9B680"/>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9833938" y="0"/>
            <a:ext cx="8454062" cy="1648542"/>
          </a:xfrm>
          <a:custGeom>
            <a:avLst/>
            <a:gdLst/>
            <a:ahLst/>
            <a:cxnLst/>
            <a:rect r="r" b="b" t="t" l="l"/>
            <a:pathLst>
              <a:path h="1648542" w="8454062">
                <a:moveTo>
                  <a:pt x="0" y="0"/>
                </a:moveTo>
                <a:lnTo>
                  <a:pt x="8454062" y="0"/>
                </a:lnTo>
                <a:lnTo>
                  <a:pt x="8454062" y="1648542"/>
                </a:lnTo>
                <a:lnTo>
                  <a:pt x="0" y="1648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0" y="7998501"/>
            <a:ext cx="6128414" cy="2288499"/>
          </a:xfrm>
          <a:custGeom>
            <a:avLst/>
            <a:gdLst/>
            <a:ahLst/>
            <a:cxnLst/>
            <a:rect r="r" b="b" t="t" l="l"/>
            <a:pathLst>
              <a:path h="2288499" w="6128414">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l="0" t="0" r="-103224" b="0"/>
            </a:stretch>
          </a:blipFill>
        </p:spPr>
      </p:sp>
      <p:grpSp>
        <p:nvGrpSpPr>
          <p:cNvPr name="Group 4" id="4"/>
          <p:cNvGrpSpPr/>
          <p:nvPr/>
        </p:nvGrpSpPr>
        <p:grpSpPr>
          <a:xfrm rot="0">
            <a:off x="5166947" y="9939233"/>
            <a:ext cx="16432054" cy="3086100"/>
            <a:chOff x="0" y="0"/>
            <a:chExt cx="4327784" cy="812800"/>
          </a:xfrm>
        </p:grpSpPr>
        <p:sp>
          <p:nvSpPr>
            <p:cNvPr name="Freeform 5" id="5"/>
            <p:cNvSpPr/>
            <p:nvPr/>
          </p:nvSpPr>
          <p:spPr>
            <a:xfrm flipH="false" flipV="false" rot="0">
              <a:off x="0" y="0"/>
              <a:ext cx="4327784" cy="812800"/>
            </a:xfrm>
            <a:custGeom>
              <a:avLst/>
              <a:gdLst/>
              <a:ahLst/>
              <a:cxnLst/>
              <a:rect r="r" b="b" t="t" l="l"/>
              <a:pathLst>
                <a:path h="812800" w="4327784">
                  <a:moveTo>
                    <a:pt x="0" y="0"/>
                  </a:moveTo>
                  <a:lnTo>
                    <a:pt x="4327784" y="0"/>
                  </a:lnTo>
                  <a:lnTo>
                    <a:pt x="4327784" y="812800"/>
                  </a:lnTo>
                  <a:lnTo>
                    <a:pt x="0" y="812800"/>
                  </a:lnTo>
                  <a:close/>
                </a:path>
              </a:pathLst>
            </a:custGeom>
            <a:solidFill>
              <a:srgbClr val="051D64"/>
            </a:solidFill>
          </p:spPr>
        </p:sp>
        <p:sp>
          <p:nvSpPr>
            <p:cNvPr name="TextBox 6" id="6"/>
            <p:cNvSpPr txBox="true"/>
            <p:nvPr/>
          </p:nvSpPr>
          <p:spPr>
            <a:xfrm>
              <a:off x="0" y="-38100"/>
              <a:ext cx="4327784" cy="850900"/>
            </a:xfrm>
            <a:prstGeom prst="rect">
              <a:avLst/>
            </a:prstGeom>
          </p:spPr>
          <p:txBody>
            <a:bodyPr anchor="ctr" rtlCol="false" tIns="50800" lIns="50800" bIns="50800" rIns="50800"/>
            <a:lstStyle/>
            <a:p>
              <a:pPr algn="ctr">
                <a:lnSpc>
                  <a:spcPts val="2659"/>
                </a:lnSpc>
              </a:pPr>
            </a:p>
          </p:txBody>
        </p:sp>
      </p:grpSp>
      <p:sp>
        <p:nvSpPr>
          <p:cNvPr name="AutoShape 7" id="7"/>
          <p:cNvSpPr/>
          <p:nvPr/>
        </p:nvSpPr>
        <p:spPr>
          <a:xfrm flipV="true">
            <a:off x="6109733" y="9572264"/>
            <a:ext cx="8115511" cy="57150"/>
          </a:xfrm>
          <a:prstGeom prst="line">
            <a:avLst/>
          </a:prstGeom>
          <a:ln cap="flat" w="104775">
            <a:solidFill>
              <a:srgbClr val="F9B680"/>
            </a:solidFill>
            <a:prstDash val="solid"/>
            <a:headEnd type="none" len="sm" w="sm"/>
            <a:tailEnd type="none" len="sm" w="sm"/>
          </a:ln>
        </p:spPr>
      </p:sp>
      <p:sp>
        <p:nvSpPr>
          <p:cNvPr name="AutoShape 8" id="8"/>
          <p:cNvSpPr/>
          <p:nvPr/>
        </p:nvSpPr>
        <p:spPr>
          <a:xfrm>
            <a:off x="685118" y="568102"/>
            <a:ext cx="375086" cy="438940"/>
          </a:xfrm>
          <a:prstGeom prst="line">
            <a:avLst/>
          </a:prstGeom>
          <a:ln cap="flat" w="66675">
            <a:solidFill>
              <a:srgbClr val="BEC6D4"/>
            </a:solidFill>
            <a:prstDash val="solid"/>
            <a:headEnd type="none" len="sm" w="sm"/>
            <a:tailEnd type="none" len="sm" w="sm"/>
          </a:ln>
        </p:spPr>
      </p:sp>
      <p:sp>
        <p:nvSpPr>
          <p:cNvPr name="AutoShape 9" id="9"/>
          <p:cNvSpPr/>
          <p:nvPr/>
        </p:nvSpPr>
        <p:spPr>
          <a:xfrm>
            <a:off x="1026336" y="568102"/>
            <a:ext cx="375086" cy="438940"/>
          </a:xfrm>
          <a:prstGeom prst="line">
            <a:avLst/>
          </a:prstGeom>
          <a:ln cap="flat" w="66675">
            <a:solidFill>
              <a:srgbClr val="BEC6D4"/>
            </a:solidFill>
            <a:prstDash val="solid"/>
            <a:headEnd type="none" len="sm" w="sm"/>
            <a:tailEnd type="none" len="sm" w="sm"/>
          </a:ln>
        </p:spPr>
      </p:sp>
      <p:sp>
        <p:nvSpPr>
          <p:cNvPr name="AutoShape 10" id="10"/>
          <p:cNvSpPr/>
          <p:nvPr/>
        </p:nvSpPr>
        <p:spPr>
          <a:xfrm>
            <a:off x="1367554" y="568102"/>
            <a:ext cx="375086" cy="438940"/>
          </a:xfrm>
          <a:prstGeom prst="line">
            <a:avLst/>
          </a:prstGeom>
          <a:ln cap="flat" w="66675">
            <a:solidFill>
              <a:srgbClr val="BEC6D4"/>
            </a:solidFill>
            <a:prstDash val="solid"/>
            <a:headEnd type="none" len="sm" w="sm"/>
            <a:tailEnd type="none" len="sm" w="sm"/>
          </a:ln>
        </p:spPr>
      </p:sp>
      <p:sp>
        <p:nvSpPr>
          <p:cNvPr name="AutoShape 11" id="11"/>
          <p:cNvSpPr/>
          <p:nvPr/>
        </p:nvSpPr>
        <p:spPr>
          <a:xfrm>
            <a:off x="1708772" y="568102"/>
            <a:ext cx="375086" cy="438940"/>
          </a:xfrm>
          <a:prstGeom prst="line">
            <a:avLst/>
          </a:prstGeom>
          <a:ln cap="flat" w="66675">
            <a:solidFill>
              <a:srgbClr val="BEC6D4"/>
            </a:solidFill>
            <a:prstDash val="solid"/>
            <a:headEnd type="none" len="sm" w="sm"/>
            <a:tailEnd type="none" len="sm" w="sm"/>
          </a:ln>
        </p:spPr>
      </p:sp>
      <p:sp>
        <p:nvSpPr>
          <p:cNvPr name="AutoShape 12" id="12"/>
          <p:cNvSpPr/>
          <p:nvPr/>
        </p:nvSpPr>
        <p:spPr>
          <a:xfrm>
            <a:off x="2049991" y="568102"/>
            <a:ext cx="375086" cy="438940"/>
          </a:xfrm>
          <a:prstGeom prst="line">
            <a:avLst/>
          </a:prstGeom>
          <a:ln cap="flat" w="66675">
            <a:solidFill>
              <a:srgbClr val="BEC6D4"/>
            </a:solidFill>
            <a:prstDash val="solid"/>
            <a:headEnd type="none" len="sm" w="sm"/>
            <a:tailEnd type="none" len="sm" w="sm"/>
          </a:ln>
        </p:spPr>
      </p:sp>
      <p:sp>
        <p:nvSpPr>
          <p:cNvPr name="AutoShape 13" id="13"/>
          <p:cNvSpPr/>
          <p:nvPr/>
        </p:nvSpPr>
        <p:spPr>
          <a:xfrm>
            <a:off x="2391209" y="568102"/>
            <a:ext cx="375086" cy="438940"/>
          </a:xfrm>
          <a:prstGeom prst="line">
            <a:avLst/>
          </a:prstGeom>
          <a:ln cap="flat" w="66675">
            <a:solidFill>
              <a:srgbClr val="BEC6D4"/>
            </a:solidFill>
            <a:prstDash val="solid"/>
            <a:headEnd type="none" len="sm" w="sm"/>
            <a:tailEnd type="none" len="sm" w="sm"/>
          </a:ln>
        </p:spPr>
      </p:sp>
      <p:sp>
        <p:nvSpPr>
          <p:cNvPr name="AutoShape 14" id="14"/>
          <p:cNvSpPr/>
          <p:nvPr/>
        </p:nvSpPr>
        <p:spPr>
          <a:xfrm>
            <a:off x="2732427" y="568102"/>
            <a:ext cx="375086" cy="438940"/>
          </a:xfrm>
          <a:prstGeom prst="line">
            <a:avLst/>
          </a:prstGeom>
          <a:ln cap="flat" w="66675">
            <a:solidFill>
              <a:srgbClr val="BEC6D4"/>
            </a:solidFill>
            <a:prstDash val="solid"/>
            <a:headEnd type="none" len="sm" w="sm"/>
            <a:tailEnd type="none" len="sm" w="sm"/>
          </a:ln>
        </p:spPr>
      </p:sp>
      <p:sp>
        <p:nvSpPr>
          <p:cNvPr name="AutoShape 15" id="15"/>
          <p:cNvSpPr/>
          <p:nvPr/>
        </p:nvSpPr>
        <p:spPr>
          <a:xfrm>
            <a:off x="3073645" y="568102"/>
            <a:ext cx="375086" cy="438940"/>
          </a:xfrm>
          <a:prstGeom prst="line">
            <a:avLst/>
          </a:prstGeom>
          <a:ln cap="flat" w="66675">
            <a:solidFill>
              <a:srgbClr val="BEC6D4"/>
            </a:solidFill>
            <a:prstDash val="solid"/>
            <a:headEnd type="none" len="sm" w="sm"/>
            <a:tailEnd type="none" len="sm" w="sm"/>
          </a:ln>
        </p:spPr>
      </p:sp>
      <p:sp>
        <p:nvSpPr>
          <p:cNvPr name="TextBox 16" id="16"/>
          <p:cNvSpPr txBox="true"/>
          <p:nvPr/>
        </p:nvSpPr>
        <p:spPr>
          <a:xfrm rot="0">
            <a:off x="785400" y="3420867"/>
            <a:ext cx="3961789" cy="2059379"/>
          </a:xfrm>
          <a:prstGeom prst="rect">
            <a:avLst/>
          </a:prstGeom>
        </p:spPr>
        <p:txBody>
          <a:bodyPr anchor="t" rtlCol="false" tIns="0" lIns="0" bIns="0" rIns="0">
            <a:spAutoFit/>
          </a:bodyPr>
          <a:lstStyle/>
          <a:p>
            <a:pPr algn="l">
              <a:lnSpc>
                <a:spcPts val="7679"/>
              </a:lnSpc>
            </a:pPr>
            <a:r>
              <a:rPr lang="en-US" sz="6399" b="true">
                <a:solidFill>
                  <a:srgbClr val="051D64"/>
                </a:solidFill>
                <a:latin typeface="Oswald Bold"/>
                <a:ea typeface="Oswald Bold"/>
                <a:cs typeface="Oswald Bold"/>
                <a:sym typeface="Oswald Bold"/>
              </a:rPr>
              <a:t>NỘI DUNG</a:t>
            </a:r>
          </a:p>
          <a:p>
            <a:pPr algn="l">
              <a:lnSpc>
                <a:spcPts val="9599"/>
              </a:lnSpc>
            </a:pPr>
            <a:r>
              <a:rPr lang="en-US" sz="6399" b="true">
                <a:solidFill>
                  <a:srgbClr val="051D64"/>
                </a:solidFill>
                <a:latin typeface="Oswald Bold"/>
                <a:ea typeface="Oswald Bold"/>
                <a:cs typeface="Oswald Bold"/>
                <a:sym typeface="Oswald Bold"/>
              </a:rPr>
              <a:t>BÁO CÁO</a:t>
            </a:r>
          </a:p>
        </p:txBody>
      </p:sp>
      <p:sp>
        <p:nvSpPr>
          <p:cNvPr name="TextBox 17" id="17"/>
          <p:cNvSpPr txBox="true"/>
          <p:nvPr/>
        </p:nvSpPr>
        <p:spPr>
          <a:xfrm rot="0">
            <a:off x="6128414" y="3200400"/>
            <a:ext cx="1151172" cy="971550"/>
          </a:xfrm>
          <a:prstGeom prst="rect">
            <a:avLst/>
          </a:prstGeom>
        </p:spPr>
        <p:txBody>
          <a:bodyPr anchor="t" rtlCol="false" tIns="0" lIns="0" bIns="0" rIns="0">
            <a:spAutoFit/>
          </a:bodyPr>
          <a:lstStyle/>
          <a:p>
            <a:pPr algn="l">
              <a:lnSpc>
                <a:spcPts val="7679"/>
              </a:lnSpc>
            </a:pPr>
            <a:r>
              <a:rPr lang="en-US" sz="6399" b="true">
                <a:solidFill>
                  <a:srgbClr val="D18547"/>
                </a:solidFill>
                <a:latin typeface="Oswald Bold"/>
                <a:ea typeface="Oswald Bold"/>
                <a:cs typeface="Oswald Bold"/>
                <a:sym typeface="Oswald Bold"/>
              </a:rPr>
              <a:t>01</a:t>
            </a:r>
          </a:p>
        </p:txBody>
      </p:sp>
      <p:sp>
        <p:nvSpPr>
          <p:cNvPr name="TextBox 18" id="18"/>
          <p:cNvSpPr txBox="true"/>
          <p:nvPr/>
        </p:nvSpPr>
        <p:spPr>
          <a:xfrm rot="0">
            <a:off x="6128414" y="5098435"/>
            <a:ext cx="1151172" cy="971550"/>
          </a:xfrm>
          <a:prstGeom prst="rect">
            <a:avLst/>
          </a:prstGeom>
        </p:spPr>
        <p:txBody>
          <a:bodyPr anchor="t" rtlCol="false" tIns="0" lIns="0" bIns="0" rIns="0">
            <a:spAutoFit/>
          </a:bodyPr>
          <a:lstStyle/>
          <a:p>
            <a:pPr algn="l">
              <a:lnSpc>
                <a:spcPts val="7679"/>
              </a:lnSpc>
            </a:pPr>
            <a:r>
              <a:rPr lang="en-US" sz="6399" b="true">
                <a:solidFill>
                  <a:srgbClr val="D18547"/>
                </a:solidFill>
                <a:latin typeface="Oswald Bold"/>
                <a:ea typeface="Oswald Bold"/>
                <a:cs typeface="Oswald Bold"/>
                <a:sym typeface="Oswald Bold"/>
              </a:rPr>
              <a:t>02</a:t>
            </a:r>
          </a:p>
        </p:txBody>
      </p:sp>
      <p:sp>
        <p:nvSpPr>
          <p:cNvPr name="TextBox 19" id="19"/>
          <p:cNvSpPr txBox="true"/>
          <p:nvPr/>
        </p:nvSpPr>
        <p:spPr>
          <a:xfrm rot="0">
            <a:off x="12260383" y="3200400"/>
            <a:ext cx="1151172" cy="971550"/>
          </a:xfrm>
          <a:prstGeom prst="rect">
            <a:avLst/>
          </a:prstGeom>
        </p:spPr>
        <p:txBody>
          <a:bodyPr anchor="t" rtlCol="false" tIns="0" lIns="0" bIns="0" rIns="0">
            <a:spAutoFit/>
          </a:bodyPr>
          <a:lstStyle/>
          <a:p>
            <a:pPr algn="l">
              <a:lnSpc>
                <a:spcPts val="7679"/>
              </a:lnSpc>
            </a:pPr>
            <a:r>
              <a:rPr lang="en-US" sz="6399" b="true">
                <a:solidFill>
                  <a:srgbClr val="D18547"/>
                </a:solidFill>
                <a:latin typeface="Oswald Bold"/>
                <a:ea typeface="Oswald Bold"/>
                <a:cs typeface="Oswald Bold"/>
                <a:sym typeface="Oswald Bold"/>
              </a:rPr>
              <a:t>04</a:t>
            </a:r>
          </a:p>
        </p:txBody>
      </p:sp>
      <p:sp>
        <p:nvSpPr>
          <p:cNvPr name="TextBox 20" id="20"/>
          <p:cNvSpPr txBox="true"/>
          <p:nvPr/>
        </p:nvSpPr>
        <p:spPr>
          <a:xfrm rot="0">
            <a:off x="12260383" y="5098435"/>
            <a:ext cx="1151172" cy="971550"/>
          </a:xfrm>
          <a:prstGeom prst="rect">
            <a:avLst/>
          </a:prstGeom>
        </p:spPr>
        <p:txBody>
          <a:bodyPr anchor="t" rtlCol="false" tIns="0" lIns="0" bIns="0" rIns="0">
            <a:spAutoFit/>
          </a:bodyPr>
          <a:lstStyle/>
          <a:p>
            <a:pPr algn="l">
              <a:lnSpc>
                <a:spcPts val="7679"/>
              </a:lnSpc>
            </a:pPr>
            <a:r>
              <a:rPr lang="en-US" sz="6399" b="true">
                <a:solidFill>
                  <a:srgbClr val="D18547"/>
                </a:solidFill>
                <a:latin typeface="Oswald Bold"/>
                <a:ea typeface="Oswald Bold"/>
                <a:cs typeface="Oswald Bold"/>
                <a:sym typeface="Oswald Bold"/>
              </a:rPr>
              <a:t>05</a:t>
            </a:r>
          </a:p>
        </p:txBody>
      </p:sp>
      <p:sp>
        <p:nvSpPr>
          <p:cNvPr name="TextBox 21" id="21"/>
          <p:cNvSpPr txBox="true"/>
          <p:nvPr/>
        </p:nvSpPr>
        <p:spPr>
          <a:xfrm rot="0">
            <a:off x="7279586" y="3288610"/>
            <a:ext cx="4426078" cy="1038374"/>
          </a:xfrm>
          <a:prstGeom prst="rect">
            <a:avLst/>
          </a:prstGeom>
        </p:spPr>
        <p:txBody>
          <a:bodyPr anchor="t" rtlCol="false" tIns="0" lIns="0" bIns="0" rIns="0">
            <a:spAutoFit/>
          </a:bodyPr>
          <a:lstStyle/>
          <a:p>
            <a:pPr algn="l">
              <a:lnSpc>
                <a:spcPts val="4199"/>
              </a:lnSpc>
            </a:pPr>
            <a:r>
              <a:rPr lang="en-US" sz="3499" b="true">
                <a:solidFill>
                  <a:srgbClr val="05314B"/>
                </a:solidFill>
                <a:latin typeface="Noto Sans Bold"/>
                <a:ea typeface="Noto Sans Bold"/>
                <a:cs typeface="Noto Sans Bold"/>
                <a:sym typeface="Noto Sans Bold"/>
              </a:rPr>
              <a:t>Cơ Sở Dữ Liệu NoSQL là gì </a:t>
            </a:r>
          </a:p>
        </p:txBody>
      </p:sp>
      <p:sp>
        <p:nvSpPr>
          <p:cNvPr name="TextBox 22" id="22"/>
          <p:cNvSpPr txBox="true"/>
          <p:nvPr/>
        </p:nvSpPr>
        <p:spPr>
          <a:xfrm rot="0">
            <a:off x="6128414" y="6996470"/>
            <a:ext cx="1151172" cy="971550"/>
          </a:xfrm>
          <a:prstGeom prst="rect">
            <a:avLst/>
          </a:prstGeom>
        </p:spPr>
        <p:txBody>
          <a:bodyPr anchor="t" rtlCol="false" tIns="0" lIns="0" bIns="0" rIns="0">
            <a:spAutoFit/>
          </a:bodyPr>
          <a:lstStyle/>
          <a:p>
            <a:pPr algn="l">
              <a:lnSpc>
                <a:spcPts val="7679"/>
              </a:lnSpc>
            </a:pPr>
            <a:r>
              <a:rPr lang="en-US" sz="6399" b="true">
                <a:solidFill>
                  <a:srgbClr val="D18547"/>
                </a:solidFill>
                <a:latin typeface="Oswald Bold"/>
                <a:ea typeface="Oswald Bold"/>
                <a:cs typeface="Oswald Bold"/>
                <a:sym typeface="Oswald Bold"/>
              </a:rPr>
              <a:t>03</a:t>
            </a:r>
          </a:p>
        </p:txBody>
      </p:sp>
      <p:sp>
        <p:nvSpPr>
          <p:cNvPr name="TextBox 23" id="23"/>
          <p:cNvSpPr txBox="true"/>
          <p:nvPr/>
        </p:nvSpPr>
        <p:spPr>
          <a:xfrm rot="0">
            <a:off x="13411555" y="5331760"/>
            <a:ext cx="2213039" cy="514424"/>
          </a:xfrm>
          <a:prstGeom prst="rect">
            <a:avLst/>
          </a:prstGeom>
        </p:spPr>
        <p:txBody>
          <a:bodyPr anchor="t" rtlCol="false" tIns="0" lIns="0" bIns="0" rIns="0">
            <a:spAutoFit/>
          </a:bodyPr>
          <a:lstStyle/>
          <a:p>
            <a:pPr algn="l">
              <a:lnSpc>
                <a:spcPts val="4199"/>
              </a:lnSpc>
            </a:pPr>
            <a:r>
              <a:rPr lang="en-US" sz="3499" b="true">
                <a:solidFill>
                  <a:srgbClr val="05314B"/>
                </a:solidFill>
                <a:latin typeface="Noto Sans Bold"/>
                <a:ea typeface="Noto Sans Bold"/>
                <a:cs typeface="Noto Sans Bold"/>
                <a:sym typeface="Noto Sans Bold"/>
              </a:rPr>
              <a:t>Kết Luận</a:t>
            </a:r>
          </a:p>
        </p:txBody>
      </p:sp>
      <p:sp>
        <p:nvSpPr>
          <p:cNvPr name="TextBox 24" id="24"/>
          <p:cNvSpPr txBox="true"/>
          <p:nvPr/>
        </p:nvSpPr>
        <p:spPr>
          <a:xfrm rot="0">
            <a:off x="7279586" y="5409277"/>
            <a:ext cx="4426078" cy="514424"/>
          </a:xfrm>
          <a:prstGeom prst="rect">
            <a:avLst/>
          </a:prstGeom>
        </p:spPr>
        <p:txBody>
          <a:bodyPr anchor="t" rtlCol="false" tIns="0" lIns="0" bIns="0" rIns="0">
            <a:spAutoFit/>
          </a:bodyPr>
          <a:lstStyle/>
          <a:p>
            <a:pPr algn="l">
              <a:lnSpc>
                <a:spcPts val="4199"/>
              </a:lnSpc>
            </a:pPr>
            <a:r>
              <a:rPr lang="en-US" sz="3499" b="true">
                <a:solidFill>
                  <a:srgbClr val="05314B"/>
                </a:solidFill>
                <a:latin typeface="Noto Sans Bold"/>
                <a:ea typeface="Noto Sans Bold"/>
                <a:cs typeface="Noto Sans Bold"/>
                <a:sym typeface="Noto Sans Bold"/>
              </a:rPr>
              <a:t>MongoDB là gì</a:t>
            </a:r>
          </a:p>
        </p:txBody>
      </p:sp>
      <p:sp>
        <p:nvSpPr>
          <p:cNvPr name="TextBox 25" id="25"/>
          <p:cNvSpPr txBox="true"/>
          <p:nvPr/>
        </p:nvSpPr>
        <p:spPr>
          <a:xfrm rot="0">
            <a:off x="7279586" y="7265076"/>
            <a:ext cx="4426078" cy="514424"/>
          </a:xfrm>
          <a:prstGeom prst="rect">
            <a:avLst/>
          </a:prstGeom>
        </p:spPr>
        <p:txBody>
          <a:bodyPr anchor="t" rtlCol="false" tIns="0" lIns="0" bIns="0" rIns="0">
            <a:spAutoFit/>
          </a:bodyPr>
          <a:lstStyle/>
          <a:p>
            <a:pPr algn="l">
              <a:lnSpc>
                <a:spcPts val="4199"/>
              </a:lnSpc>
            </a:pPr>
            <a:r>
              <a:rPr lang="en-US" sz="3499" b="true">
                <a:solidFill>
                  <a:srgbClr val="05314B"/>
                </a:solidFill>
                <a:latin typeface="Noto Sans Bold"/>
                <a:ea typeface="Noto Sans Bold"/>
                <a:cs typeface="Noto Sans Bold"/>
                <a:sym typeface="Noto Sans Bold"/>
              </a:rPr>
              <a:t>MongoDB Atlas</a:t>
            </a:r>
          </a:p>
        </p:txBody>
      </p:sp>
      <p:sp>
        <p:nvSpPr>
          <p:cNvPr name="TextBox 26" id="26"/>
          <p:cNvSpPr txBox="true"/>
          <p:nvPr/>
        </p:nvSpPr>
        <p:spPr>
          <a:xfrm rot="0">
            <a:off x="13382975" y="3550585"/>
            <a:ext cx="4426078" cy="514424"/>
          </a:xfrm>
          <a:prstGeom prst="rect">
            <a:avLst/>
          </a:prstGeom>
        </p:spPr>
        <p:txBody>
          <a:bodyPr anchor="t" rtlCol="false" tIns="0" lIns="0" bIns="0" rIns="0">
            <a:spAutoFit/>
          </a:bodyPr>
          <a:lstStyle/>
          <a:p>
            <a:pPr algn="l">
              <a:lnSpc>
                <a:spcPts val="4199"/>
              </a:lnSpc>
            </a:pPr>
            <a:r>
              <a:rPr lang="en-US" sz="3499" b="true">
                <a:solidFill>
                  <a:srgbClr val="05314B"/>
                </a:solidFill>
                <a:latin typeface="Noto Sans Bold"/>
                <a:ea typeface="Noto Sans Bold"/>
                <a:cs typeface="Noto Sans Bold"/>
                <a:sym typeface="Noto Sans Bold"/>
              </a:rPr>
              <a:t>Kiến Trúc Hệ thống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5859446" y="9635840"/>
            <a:ext cx="6132387" cy="3086100"/>
            <a:chOff x="0" y="0"/>
            <a:chExt cx="1615114" cy="812800"/>
          </a:xfrm>
        </p:grpSpPr>
        <p:sp>
          <p:nvSpPr>
            <p:cNvPr name="Freeform 3" id="3"/>
            <p:cNvSpPr/>
            <p:nvPr/>
          </p:nvSpPr>
          <p:spPr>
            <a:xfrm flipH="false" flipV="false" rot="0">
              <a:off x="0" y="0"/>
              <a:ext cx="1615114" cy="812800"/>
            </a:xfrm>
            <a:custGeom>
              <a:avLst/>
              <a:gdLst/>
              <a:ahLst/>
              <a:cxnLst/>
              <a:rect r="r" b="b" t="t" l="l"/>
              <a:pathLst>
                <a:path h="812800" w="1615114">
                  <a:moveTo>
                    <a:pt x="0" y="0"/>
                  </a:moveTo>
                  <a:lnTo>
                    <a:pt x="1615114" y="0"/>
                  </a:lnTo>
                  <a:lnTo>
                    <a:pt x="1615114" y="812800"/>
                  </a:lnTo>
                  <a:lnTo>
                    <a:pt x="0" y="812800"/>
                  </a:lnTo>
                  <a:close/>
                </a:path>
              </a:pathLst>
            </a:custGeom>
            <a:solidFill>
              <a:srgbClr val="5A6C99"/>
            </a:solidFill>
          </p:spPr>
        </p:sp>
        <p:sp>
          <p:nvSpPr>
            <p:cNvPr name="TextBox 4" id="4"/>
            <p:cNvSpPr txBox="true"/>
            <p:nvPr/>
          </p:nvSpPr>
          <p:spPr>
            <a:xfrm>
              <a:off x="0" y="-66675"/>
              <a:ext cx="1615114" cy="879475"/>
            </a:xfrm>
            <a:prstGeom prst="rect">
              <a:avLst/>
            </a:prstGeom>
          </p:spPr>
          <p:txBody>
            <a:bodyPr anchor="ctr" rtlCol="false" tIns="50800" lIns="50800" bIns="50800" rIns="50800"/>
            <a:lstStyle/>
            <a:p>
              <a:pPr algn="ctr">
                <a:lnSpc>
                  <a:spcPts val="2999"/>
                </a:lnSpc>
              </a:pPr>
            </a:p>
          </p:txBody>
        </p:sp>
      </p:grpSp>
      <p:sp>
        <p:nvSpPr>
          <p:cNvPr name="Freeform 5" id="5"/>
          <p:cNvSpPr/>
          <p:nvPr/>
        </p:nvSpPr>
        <p:spPr>
          <a:xfrm flipH="true" flipV="true" rot="0">
            <a:off x="11413125" y="8432425"/>
            <a:ext cx="6874875" cy="2672608"/>
          </a:xfrm>
          <a:custGeom>
            <a:avLst/>
            <a:gdLst/>
            <a:ahLst/>
            <a:cxnLst/>
            <a:rect r="r" b="b" t="t" l="l"/>
            <a:pathLst>
              <a:path h="2672608" w="6874875">
                <a:moveTo>
                  <a:pt x="6874875" y="2672607"/>
                </a:moveTo>
                <a:lnTo>
                  <a:pt x="0" y="2672607"/>
                </a:lnTo>
                <a:lnTo>
                  <a:pt x="0" y="0"/>
                </a:lnTo>
                <a:lnTo>
                  <a:pt x="6874875" y="0"/>
                </a:lnTo>
                <a:lnTo>
                  <a:pt x="6874875" y="2672607"/>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6011846" y="9983660"/>
            <a:ext cx="6132387" cy="2928780"/>
            <a:chOff x="0" y="0"/>
            <a:chExt cx="1615114" cy="771366"/>
          </a:xfrm>
        </p:grpSpPr>
        <p:sp>
          <p:nvSpPr>
            <p:cNvPr name="Freeform 7" id="7"/>
            <p:cNvSpPr/>
            <p:nvPr/>
          </p:nvSpPr>
          <p:spPr>
            <a:xfrm flipH="false" flipV="false" rot="0">
              <a:off x="0" y="0"/>
              <a:ext cx="1615114" cy="771366"/>
            </a:xfrm>
            <a:custGeom>
              <a:avLst/>
              <a:gdLst/>
              <a:ahLst/>
              <a:cxnLst/>
              <a:rect r="r" b="b" t="t" l="l"/>
              <a:pathLst>
                <a:path h="771366" w="1615114">
                  <a:moveTo>
                    <a:pt x="0" y="0"/>
                  </a:moveTo>
                  <a:lnTo>
                    <a:pt x="1615114" y="0"/>
                  </a:lnTo>
                  <a:lnTo>
                    <a:pt x="1615114" y="771366"/>
                  </a:lnTo>
                  <a:lnTo>
                    <a:pt x="0" y="771366"/>
                  </a:lnTo>
                  <a:close/>
                </a:path>
              </a:pathLst>
            </a:custGeom>
            <a:solidFill>
              <a:srgbClr val="051D64"/>
            </a:solidFill>
          </p:spPr>
        </p:sp>
        <p:sp>
          <p:nvSpPr>
            <p:cNvPr name="TextBox 8" id="8"/>
            <p:cNvSpPr txBox="true"/>
            <p:nvPr/>
          </p:nvSpPr>
          <p:spPr>
            <a:xfrm>
              <a:off x="0" y="-66675"/>
              <a:ext cx="1615114" cy="838041"/>
            </a:xfrm>
            <a:prstGeom prst="rect">
              <a:avLst/>
            </a:prstGeom>
          </p:spPr>
          <p:txBody>
            <a:bodyPr anchor="ctr" rtlCol="false" tIns="50800" lIns="50800" bIns="50800" rIns="50800"/>
            <a:lstStyle/>
            <a:p>
              <a:pPr algn="ctr">
                <a:lnSpc>
                  <a:spcPts val="2999"/>
                </a:lnSpc>
              </a:pPr>
            </a:p>
          </p:txBody>
        </p:sp>
      </p:grpSp>
      <p:sp>
        <p:nvSpPr>
          <p:cNvPr name="Freeform 9" id="9"/>
          <p:cNvSpPr/>
          <p:nvPr/>
        </p:nvSpPr>
        <p:spPr>
          <a:xfrm flipH="false" flipV="true" rot="0">
            <a:off x="0" y="8432425"/>
            <a:ext cx="6874875" cy="2672608"/>
          </a:xfrm>
          <a:custGeom>
            <a:avLst/>
            <a:gdLst/>
            <a:ahLst/>
            <a:cxnLst/>
            <a:rect r="r" b="b" t="t" l="l"/>
            <a:pathLst>
              <a:path h="2672608" w="6874875">
                <a:moveTo>
                  <a:pt x="0" y="2672607"/>
                </a:moveTo>
                <a:lnTo>
                  <a:pt x="6874875" y="2672607"/>
                </a:lnTo>
                <a:lnTo>
                  <a:pt x="6874875" y="0"/>
                </a:lnTo>
                <a:lnTo>
                  <a:pt x="0" y="0"/>
                </a:lnTo>
                <a:lnTo>
                  <a:pt x="0" y="267260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9888" y="-1545269"/>
            <a:ext cx="18288000" cy="3429000"/>
          </a:xfrm>
          <a:custGeom>
            <a:avLst/>
            <a:gdLst/>
            <a:ahLst/>
            <a:cxnLst/>
            <a:rect r="r" b="b" t="t" l="l"/>
            <a:pathLst>
              <a:path h="3429000" w="18288000">
                <a:moveTo>
                  <a:pt x="0" y="0"/>
                </a:moveTo>
                <a:lnTo>
                  <a:pt x="18288000" y="0"/>
                </a:lnTo>
                <a:lnTo>
                  <a:pt x="18288000" y="3429000"/>
                </a:lnTo>
                <a:lnTo>
                  <a:pt x="0" y="3429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1" id="11"/>
          <p:cNvSpPr/>
          <p:nvPr/>
        </p:nvSpPr>
        <p:spPr>
          <a:xfrm>
            <a:off x="2423731" y="827729"/>
            <a:ext cx="6076894" cy="0"/>
          </a:xfrm>
          <a:prstGeom prst="line">
            <a:avLst/>
          </a:prstGeom>
          <a:ln cap="flat" w="142875">
            <a:solidFill>
              <a:srgbClr val="F9B680"/>
            </a:solidFill>
            <a:prstDash val="solid"/>
            <a:headEnd type="none" len="sm" w="sm"/>
            <a:tailEnd type="none" len="sm" w="sm"/>
          </a:ln>
        </p:spPr>
      </p:sp>
      <p:sp>
        <p:nvSpPr>
          <p:cNvPr name="AutoShape 12" id="12"/>
          <p:cNvSpPr/>
          <p:nvPr/>
        </p:nvSpPr>
        <p:spPr>
          <a:xfrm flipV="true">
            <a:off x="647852" y="963299"/>
            <a:ext cx="1469487" cy="869315"/>
          </a:xfrm>
          <a:prstGeom prst="line">
            <a:avLst/>
          </a:prstGeom>
          <a:ln cap="flat" w="142875">
            <a:solidFill>
              <a:srgbClr val="F9B680"/>
            </a:solidFill>
            <a:prstDash val="solid"/>
            <a:headEnd type="none" len="sm" w="sm"/>
            <a:tailEnd type="none" len="sm" w="sm"/>
          </a:ln>
        </p:spPr>
      </p:sp>
      <p:sp>
        <p:nvSpPr>
          <p:cNvPr name="Freeform 13" id="13"/>
          <p:cNvSpPr/>
          <p:nvPr/>
        </p:nvSpPr>
        <p:spPr>
          <a:xfrm flipH="false" flipV="false" rot="0">
            <a:off x="12144233" y="3643000"/>
            <a:ext cx="4569302" cy="3609749"/>
          </a:xfrm>
          <a:custGeom>
            <a:avLst/>
            <a:gdLst/>
            <a:ahLst/>
            <a:cxnLst/>
            <a:rect r="r" b="b" t="t" l="l"/>
            <a:pathLst>
              <a:path h="3609749" w="4569302">
                <a:moveTo>
                  <a:pt x="0" y="0"/>
                </a:moveTo>
                <a:lnTo>
                  <a:pt x="4569302" y="0"/>
                </a:lnTo>
                <a:lnTo>
                  <a:pt x="4569302" y="3609749"/>
                </a:lnTo>
                <a:lnTo>
                  <a:pt x="0" y="3609749"/>
                </a:lnTo>
                <a:lnTo>
                  <a:pt x="0" y="0"/>
                </a:lnTo>
                <a:close/>
              </a:path>
            </a:pathLst>
          </a:custGeom>
          <a:blipFill>
            <a:blip r:embed="rId6"/>
            <a:stretch>
              <a:fillRect l="0" t="0" r="0" b="0"/>
            </a:stretch>
          </a:blipFill>
        </p:spPr>
      </p:sp>
      <p:sp>
        <p:nvSpPr>
          <p:cNvPr name="TextBox 14" id="14"/>
          <p:cNvSpPr txBox="true"/>
          <p:nvPr/>
        </p:nvSpPr>
        <p:spPr>
          <a:xfrm rot="0">
            <a:off x="1501354" y="1894098"/>
            <a:ext cx="15025518" cy="971550"/>
          </a:xfrm>
          <a:prstGeom prst="rect">
            <a:avLst/>
          </a:prstGeom>
        </p:spPr>
        <p:txBody>
          <a:bodyPr anchor="t" rtlCol="false" tIns="0" lIns="0" bIns="0" rIns="0">
            <a:spAutoFit/>
          </a:bodyPr>
          <a:lstStyle/>
          <a:p>
            <a:pPr algn="ctr">
              <a:lnSpc>
                <a:spcPts val="7679"/>
              </a:lnSpc>
            </a:pPr>
            <a:r>
              <a:rPr lang="en-US" b="true" sz="6399">
                <a:solidFill>
                  <a:srgbClr val="051D64"/>
                </a:solidFill>
                <a:latin typeface="Oswald Bold"/>
                <a:ea typeface="Oswald Bold"/>
                <a:cs typeface="Oswald Bold"/>
                <a:sym typeface="Oswald Bold"/>
              </a:rPr>
              <a:t>CƠ SỞ DỮ LIỆU NOSQL LÀ GÌ</a:t>
            </a:r>
          </a:p>
        </p:txBody>
      </p:sp>
      <p:sp>
        <p:nvSpPr>
          <p:cNvPr name="TextBox 15" id="15"/>
          <p:cNvSpPr txBox="true"/>
          <p:nvPr/>
        </p:nvSpPr>
        <p:spPr>
          <a:xfrm rot="0">
            <a:off x="2117339" y="3585850"/>
            <a:ext cx="9295786" cy="3453651"/>
          </a:xfrm>
          <a:prstGeom prst="rect">
            <a:avLst/>
          </a:prstGeom>
        </p:spPr>
        <p:txBody>
          <a:bodyPr anchor="t" rtlCol="false" tIns="0" lIns="0" bIns="0" rIns="0">
            <a:spAutoFit/>
          </a:bodyPr>
          <a:lstStyle/>
          <a:p>
            <a:pPr algn="just">
              <a:lnSpc>
                <a:spcPts val="3919"/>
              </a:lnSpc>
            </a:pPr>
            <a:r>
              <a:rPr lang="en-US" sz="2799" b="true">
                <a:solidFill>
                  <a:srgbClr val="051D64"/>
                </a:solidFill>
                <a:latin typeface="Noto Sans Bold"/>
                <a:ea typeface="Noto Sans Bold"/>
                <a:cs typeface="Noto Sans Bold"/>
                <a:sym typeface="Noto Sans Bold"/>
              </a:rPr>
              <a:t>    NoSQL (Not Only SQL) là một loại cơ sở dữ liệu phi quan hệ, được thiết kế để lưu trữ và quản lý dữ liệu không có cấu trúc hoặc bán cấu trúc. Không giống các cơ sở dữ liệu quan hệ (RDBMS) dựa trên bảng, NoSQL sử dụng các mô hình lưu trữ linh hoạt như tài liệu (document), cặp khóa-giá trị (key-value), đồ thị (graph), và cột (column-family).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1668533" y="-50215"/>
            <a:ext cx="11960665" cy="10337215"/>
            <a:chOff x="0" y="0"/>
            <a:chExt cx="17952872" cy="15516085"/>
          </a:xfrm>
        </p:grpSpPr>
        <p:sp>
          <p:nvSpPr>
            <p:cNvPr name="Freeform 3" id="3"/>
            <p:cNvSpPr/>
            <p:nvPr/>
          </p:nvSpPr>
          <p:spPr>
            <a:xfrm flipH="false" flipV="false" rot="0">
              <a:off x="0" y="0"/>
              <a:ext cx="17952847" cy="15516098"/>
            </a:xfrm>
            <a:custGeom>
              <a:avLst/>
              <a:gdLst/>
              <a:ahLst/>
              <a:cxnLst/>
              <a:rect r="r" b="b" t="t" l="l"/>
              <a:pathLst>
                <a:path h="15516098" w="17952847">
                  <a:moveTo>
                    <a:pt x="0" y="0"/>
                  </a:moveTo>
                  <a:lnTo>
                    <a:pt x="0" y="15516098"/>
                  </a:lnTo>
                  <a:lnTo>
                    <a:pt x="17952847" y="15516098"/>
                  </a:lnTo>
                  <a:lnTo>
                    <a:pt x="2928493" y="0"/>
                  </a:lnTo>
                  <a:close/>
                </a:path>
              </a:pathLst>
            </a:custGeom>
            <a:blipFill>
              <a:blip r:embed="rId2"/>
              <a:stretch>
                <a:fillRect l="-20265" t="0" r="-20265" b="0"/>
              </a:stretch>
            </a:blipFill>
          </p:spPr>
        </p:sp>
      </p:grpSp>
      <p:grpSp>
        <p:nvGrpSpPr>
          <p:cNvPr name="Group 4" id="4"/>
          <p:cNvGrpSpPr/>
          <p:nvPr/>
        </p:nvGrpSpPr>
        <p:grpSpPr>
          <a:xfrm rot="0">
            <a:off x="13828668" y="7965064"/>
            <a:ext cx="8155132" cy="4076803"/>
            <a:chOff x="0" y="0"/>
            <a:chExt cx="10873510" cy="5435738"/>
          </a:xfrm>
        </p:grpSpPr>
        <p:grpSp>
          <p:nvGrpSpPr>
            <p:cNvPr name="Group 5" id="5"/>
            <p:cNvGrpSpPr/>
            <p:nvPr/>
          </p:nvGrpSpPr>
          <p:grpSpPr>
            <a:xfrm rot="0">
              <a:off x="0" y="472782"/>
              <a:ext cx="9998968" cy="4962956"/>
              <a:chOff x="0" y="0"/>
              <a:chExt cx="812800" cy="403431"/>
            </a:xfrm>
          </p:grpSpPr>
          <p:sp>
            <p:nvSpPr>
              <p:cNvPr name="Freeform 6" id="6"/>
              <p:cNvSpPr/>
              <p:nvPr/>
            </p:nvSpPr>
            <p:spPr>
              <a:xfrm flipH="false" flipV="false" rot="0">
                <a:off x="0" y="0"/>
                <a:ext cx="812800" cy="403431"/>
              </a:xfrm>
              <a:custGeom>
                <a:avLst/>
                <a:gdLst/>
                <a:ahLst/>
                <a:cxnLst/>
                <a:rect r="r" b="b" t="t" l="l"/>
                <a:pathLst>
                  <a:path h="403431" w="812800">
                    <a:moveTo>
                      <a:pt x="406400" y="0"/>
                    </a:moveTo>
                    <a:lnTo>
                      <a:pt x="812800" y="403431"/>
                    </a:lnTo>
                    <a:lnTo>
                      <a:pt x="0" y="403431"/>
                    </a:lnTo>
                    <a:lnTo>
                      <a:pt x="406400" y="0"/>
                    </a:lnTo>
                    <a:close/>
                  </a:path>
                </a:pathLst>
              </a:custGeom>
              <a:solidFill>
                <a:srgbClr val="5A6C99"/>
              </a:solidFill>
            </p:spPr>
          </p:sp>
          <p:sp>
            <p:nvSpPr>
              <p:cNvPr name="TextBox 7" id="7"/>
              <p:cNvSpPr txBox="true"/>
              <p:nvPr/>
            </p:nvSpPr>
            <p:spPr>
              <a:xfrm>
                <a:off x="127000" y="149207"/>
                <a:ext cx="558800" cy="22540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74542" y="0"/>
              <a:ext cx="9998968" cy="5370371"/>
              <a:chOff x="0" y="0"/>
              <a:chExt cx="812800" cy="436549"/>
            </a:xfrm>
          </p:grpSpPr>
          <p:sp>
            <p:nvSpPr>
              <p:cNvPr name="Freeform 9" id="9"/>
              <p:cNvSpPr/>
              <p:nvPr/>
            </p:nvSpPr>
            <p:spPr>
              <a:xfrm flipH="false" flipV="false" rot="0">
                <a:off x="0" y="0"/>
                <a:ext cx="812800" cy="436549"/>
              </a:xfrm>
              <a:custGeom>
                <a:avLst/>
                <a:gdLst/>
                <a:ahLst/>
                <a:cxnLst/>
                <a:rect r="r" b="b" t="t" l="l"/>
                <a:pathLst>
                  <a:path h="436549" w="812800">
                    <a:moveTo>
                      <a:pt x="406400" y="0"/>
                    </a:moveTo>
                    <a:lnTo>
                      <a:pt x="812800" y="436549"/>
                    </a:lnTo>
                    <a:lnTo>
                      <a:pt x="0" y="436549"/>
                    </a:lnTo>
                    <a:lnTo>
                      <a:pt x="406400" y="0"/>
                    </a:lnTo>
                    <a:close/>
                  </a:path>
                </a:pathLst>
              </a:custGeom>
              <a:solidFill>
                <a:srgbClr val="051D64"/>
              </a:solidFill>
            </p:spPr>
          </p:sp>
          <p:sp>
            <p:nvSpPr>
              <p:cNvPr name="TextBox 10" id="10"/>
              <p:cNvSpPr txBox="true"/>
              <p:nvPr/>
            </p:nvSpPr>
            <p:spPr>
              <a:xfrm>
                <a:off x="127000" y="164583"/>
                <a:ext cx="558800" cy="240783"/>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5335085" y="520198"/>
              <a:ext cx="1520806" cy="1688990"/>
            </a:xfrm>
            <a:prstGeom prst="line">
              <a:avLst/>
            </a:prstGeom>
            <a:ln cap="flat" w="127000">
              <a:solidFill>
                <a:srgbClr val="F9B680"/>
              </a:solidFill>
              <a:prstDash val="solid"/>
              <a:headEnd type="none" len="sm" w="sm"/>
              <a:tailEnd type="none" len="sm" w="sm"/>
            </a:ln>
          </p:spPr>
        </p:sp>
        <p:sp>
          <p:nvSpPr>
            <p:cNvPr name="AutoShape 12" id="12"/>
            <p:cNvSpPr/>
            <p:nvPr/>
          </p:nvSpPr>
          <p:spPr>
            <a:xfrm>
              <a:off x="4945515" y="996196"/>
              <a:ext cx="1520806" cy="1688990"/>
            </a:xfrm>
            <a:prstGeom prst="line">
              <a:avLst/>
            </a:prstGeom>
            <a:ln cap="flat" w="127000">
              <a:solidFill>
                <a:srgbClr val="F9B680"/>
              </a:solidFill>
              <a:prstDash val="solid"/>
              <a:headEnd type="none" len="sm" w="sm"/>
              <a:tailEnd type="none" len="sm" w="sm"/>
            </a:ln>
          </p:spPr>
        </p:sp>
      </p:grpSp>
      <p:sp>
        <p:nvSpPr>
          <p:cNvPr name="TextBox 13" id="13"/>
          <p:cNvSpPr txBox="true"/>
          <p:nvPr/>
        </p:nvSpPr>
        <p:spPr>
          <a:xfrm rot="0">
            <a:off x="12225604" y="537321"/>
            <a:ext cx="5680631" cy="2800350"/>
          </a:xfrm>
          <a:prstGeom prst="rect">
            <a:avLst/>
          </a:prstGeom>
        </p:spPr>
        <p:txBody>
          <a:bodyPr anchor="t" rtlCol="false" tIns="0" lIns="0" bIns="0" rIns="0">
            <a:spAutoFit/>
          </a:bodyPr>
          <a:lstStyle/>
          <a:p>
            <a:pPr algn="r">
              <a:lnSpc>
                <a:spcPts val="7200"/>
              </a:lnSpc>
            </a:pPr>
            <a:r>
              <a:rPr lang="en-US" b="true" sz="6000">
                <a:solidFill>
                  <a:srgbClr val="051D64"/>
                </a:solidFill>
                <a:latin typeface="Noto Sans Bold"/>
                <a:ea typeface="Noto Sans Bold"/>
                <a:cs typeface="Noto Sans Bold"/>
                <a:sym typeface="Noto Sans Bold"/>
              </a:rPr>
              <a:t>ƯU ĐIỂM NHƯỢC ĐIỂM</a:t>
            </a:r>
          </a:p>
          <a:p>
            <a:pPr algn="r">
              <a:lnSpc>
                <a:spcPts val="7679"/>
              </a:lnSpc>
            </a:pPr>
          </a:p>
        </p:txBody>
      </p:sp>
      <p:grpSp>
        <p:nvGrpSpPr>
          <p:cNvPr name="Group 14" id="14"/>
          <p:cNvGrpSpPr/>
          <p:nvPr/>
        </p:nvGrpSpPr>
        <p:grpSpPr>
          <a:xfrm rot="0">
            <a:off x="-1053510" y="-1815492"/>
            <a:ext cx="8391679" cy="3979630"/>
            <a:chOff x="0" y="0"/>
            <a:chExt cx="11188905" cy="5306173"/>
          </a:xfrm>
        </p:grpSpPr>
        <p:grpSp>
          <p:nvGrpSpPr>
            <p:cNvPr name="Group 15" id="15"/>
            <p:cNvGrpSpPr/>
            <p:nvPr/>
          </p:nvGrpSpPr>
          <p:grpSpPr>
            <a:xfrm rot="-10800000">
              <a:off x="1189937" y="0"/>
              <a:ext cx="9998968" cy="4844660"/>
              <a:chOff x="0" y="0"/>
              <a:chExt cx="812800" cy="393815"/>
            </a:xfrm>
          </p:grpSpPr>
          <p:sp>
            <p:nvSpPr>
              <p:cNvPr name="Freeform 16" id="16"/>
              <p:cNvSpPr/>
              <p:nvPr/>
            </p:nvSpPr>
            <p:spPr>
              <a:xfrm flipH="false" flipV="false" rot="0">
                <a:off x="0" y="0"/>
                <a:ext cx="812800" cy="393815"/>
              </a:xfrm>
              <a:custGeom>
                <a:avLst/>
                <a:gdLst/>
                <a:ahLst/>
                <a:cxnLst/>
                <a:rect r="r" b="b" t="t" l="l"/>
                <a:pathLst>
                  <a:path h="393815" w="812800">
                    <a:moveTo>
                      <a:pt x="406400" y="0"/>
                    </a:moveTo>
                    <a:lnTo>
                      <a:pt x="812800" y="393815"/>
                    </a:lnTo>
                    <a:lnTo>
                      <a:pt x="0" y="393815"/>
                    </a:lnTo>
                    <a:lnTo>
                      <a:pt x="406400" y="0"/>
                    </a:lnTo>
                    <a:close/>
                  </a:path>
                </a:pathLst>
              </a:custGeom>
              <a:solidFill>
                <a:srgbClr val="5A6C99"/>
              </a:solidFill>
            </p:spPr>
          </p:sp>
          <p:sp>
            <p:nvSpPr>
              <p:cNvPr name="TextBox 17" id="17"/>
              <p:cNvSpPr txBox="true"/>
              <p:nvPr/>
            </p:nvSpPr>
            <p:spPr>
              <a:xfrm>
                <a:off x="127000" y="144743"/>
                <a:ext cx="558800" cy="220943"/>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10800000">
              <a:off x="0" y="63809"/>
              <a:ext cx="9998968" cy="5242365"/>
              <a:chOff x="0" y="0"/>
              <a:chExt cx="812800" cy="426143"/>
            </a:xfrm>
          </p:grpSpPr>
          <p:sp>
            <p:nvSpPr>
              <p:cNvPr name="Freeform 19" id="19"/>
              <p:cNvSpPr/>
              <p:nvPr/>
            </p:nvSpPr>
            <p:spPr>
              <a:xfrm flipH="false" flipV="false" rot="0">
                <a:off x="0" y="0"/>
                <a:ext cx="812800" cy="426143"/>
              </a:xfrm>
              <a:custGeom>
                <a:avLst/>
                <a:gdLst/>
                <a:ahLst/>
                <a:cxnLst/>
                <a:rect r="r" b="b" t="t" l="l"/>
                <a:pathLst>
                  <a:path h="426143" w="812800">
                    <a:moveTo>
                      <a:pt x="406400" y="0"/>
                    </a:moveTo>
                    <a:lnTo>
                      <a:pt x="812800" y="426143"/>
                    </a:lnTo>
                    <a:lnTo>
                      <a:pt x="0" y="426143"/>
                    </a:lnTo>
                    <a:lnTo>
                      <a:pt x="406400" y="0"/>
                    </a:lnTo>
                    <a:close/>
                  </a:path>
                </a:pathLst>
              </a:custGeom>
              <a:solidFill>
                <a:srgbClr val="051D64"/>
              </a:solidFill>
            </p:spPr>
          </p:sp>
          <p:sp>
            <p:nvSpPr>
              <p:cNvPr name="TextBox 20" id="20"/>
              <p:cNvSpPr txBox="true"/>
              <p:nvPr/>
            </p:nvSpPr>
            <p:spPr>
              <a:xfrm>
                <a:off x="127000" y="159752"/>
                <a:ext cx="558800" cy="235952"/>
              </a:xfrm>
              <a:prstGeom prst="rect">
                <a:avLst/>
              </a:prstGeom>
            </p:spPr>
            <p:txBody>
              <a:bodyPr anchor="ctr" rtlCol="false" tIns="50800" lIns="50800" bIns="50800" rIns="50800"/>
              <a:lstStyle/>
              <a:p>
                <a:pPr algn="ctr">
                  <a:lnSpc>
                    <a:spcPts val="2659"/>
                  </a:lnSpc>
                </a:pPr>
              </a:p>
            </p:txBody>
          </p:sp>
        </p:grpSp>
        <p:sp>
          <p:nvSpPr>
            <p:cNvPr name="AutoShape 21" id="21"/>
            <p:cNvSpPr/>
            <p:nvPr/>
          </p:nvSpPr>
          <p:spPr>
            <a:xfrm flipH="true" flipV="true">
              <a:off x="3907302" y="3149643"/>
              <a:ext cx="1520806" cy="1648732"/>
            </a:xfrm>
            <a:prstGeom prst="line">
              <a:avLst/>
            </a:prstGeom>
            <a:ln cap="flat" w="127000">
              <a:solidFill>
                <a:srgbClr val="F9B680"/>
              </a:solidFill>
              <a:prstDash val="solid"/>
              <a:headEnd type="none" len="sm" w="sm"/>
              <a:tailEnd type="none" len="sm" w="sm"/>
            </a:ln>
          </p:spPr>
        </p:sp>
        <p:sp>
          <p:nvSpPr>
            <p:cNvPr name="AutoShape 22" id="22"/>
            <p:cNvSpPr/>
            <p:nvPr/>
          </p:nvSpPr>
          <p:spPr>
            <a:xfrm flipH="true" flipV="true">
              <a:off x="4296873" y="2684991"/>
              <a:ext cx="1520806" cy="1648732"/>
            </a:xfrm>
            <a:prstGeom prst="line">
              <a:avLst/>
            </a:prstGeom>
            <a:ln cap="flat" w="127000">
              <a:solidFill>
                <a:srgbClr val="F9B680"/>
              </a:solidFill>
              <a:prstDash val="solid"/>
              <a:headEnd type="none" len="sm" w="sm"/>
              <a:tailEnd type="none" len="sm" w="sm"/>
            </a:ln>
          </p:spPr>
        </p:sp>
      </p:grpSp>
      <p:sp>
        <p:nvSpPr>
          <p:cNvPr name="TextBox 23" id="23"/>
          <p:cNvSpPr txBox="true"/>
          <p:nvPr/>
        </p:nvSpPr>
        <p:spPr>
          <a:xfrm rot="0">
            <a:off x="4311800" y="2880697"/>
            <a:ext cx="14349496" cy="4468455"/>
          </a:xfrm>
          <a:prstGeom prst="rect">
            <a:avLst/>
          </a:prstGeom>
        </p:spPr>
        <p:txBody>
          <a:bodyPr anchor="t" rtlCol="false" tIns="0" lIns="0" bIns="0" rIns="0">
            <a:spAutoFit/>
          </a:bodyPr>
          <a:lstStyle/>
          <a:p>
            <a:pPr algn="just">
              <a:lnSpc>
                <a:spcPts val="3779"/>
              </a:lnSpc>
            </a:pPr>
            <a:r>
              <a:rPr lang="en-US" sz="2699" b="true">
                <a:solidFill>
                  <a:srgbClr val="051D64"/>
                </a:solidFill>
                <a:latin typeface="Noto Sans Bold"/>
                <a:ea typeface="Noto Sans Bold"/>
                <a:cs typeface="Noto Sans Bold"/>
                <a:sym typeface="Noto Sans Bold"/>
              </a:rPr>
              <a:t>Ưu điểm của NoSQL</a:t>
            </a:r>
          </a:p>
          <a:p>
            <a:pPr algn="just">
              <a:lnSpc>
                <a:spcPts val="3499"/>
              </a:lnSpc>
            </a:pPr>
            <a:r>
              <a:rPr lang="en-US" sz="2499" b="true">
                <a:solidFill>
                  <a:srgbClr val="051D64"/>
                </a:solidFill>
                <a:latin typeface="Noto Sans Bold"/>
                <a:ea typeface="Noto Sans Bold"/>
                <a:cs typeface="Noto Sans Bold"/>
                <a:sym typeface="Noto Sans Bold"/>
              </a:rPr>
              <a:t>          </a:t>
            </a:r>
            <a:r>
              <a:rPr lang="en-US" sz="2499" b="true">
                <a:solidFill>
                  <a:srgbClr val="051D64"/>
                </a:solidFill>
                <a:latin typeface="Noto Sans Bold"/>
                <a:ea typeface="Noto Sans Bold"/>
                <a:cs typeface="Noto Sans Bold"/>
                <a:sym typeface="Noto Sans Bold"/>
              </a:rPr>
              <a:t>Linh hoạt: Không yêu cầu schema cố định, giúp dễ dàng thay đổi cấu trúc dữ liệu.</a:t>
            </a:r>
          </a:p>
          <a:p>
            <a:pPr algn="just">
              <a:lnSpc>
                <a:spcPts val="3499"/>
              </a:lnSpc>
            </a:pPr>
            <a:r>
              <a:rPr lang="en-US" sz="2499" b="true">
                <a:solidFill>
                  <a:srgbClr val="051D64"/>
                </a:solidFill>
                <a:latin typeface="Noto Sans Bold"/>
                <a:ea typeface="Noto Sans Bold"/>
                <a:cs typeface="Noto Sans Bold"/>
                <a:sym typeface="Noto Sans Bold"/>
              </a:rPr>
              <a:t>              Mở rộng: Hỗ trợ mở rộng ngang, phù hợp với hệ thống phân   tán lớn.</a:t>
            </a:r>
          </a:p>
          <a:p>
            <a:pPr algn="just">
              <a:lnSpc>
                <a:spcPts val="3499"/>
              </a:lnSpc>
            </a:pPr>
            <a:r>
              <a:rPr lang="en-US" sz="2499" b="true">
                <a:solidFill>
                  <a:srgbClr val="051D64"/>
                </a:solidFill>
                <a:latin typeface="Noto Sans Bold"/>
                <a:ea typeface="Noto Sans Bold"/>
                <a:cs typeface="Noto Sans Bold"/>
                <a:sym typeface="Noto Sans Bold"/>
              </a:rPr>
              <a:t>                  Hiệu suất: Truy vấn và ghi dữ liệu nhanh.</a:t>
            </a:r>
          </a:p>
          <a:p>
            <a:pPr algn="just">
              <a:lnSpc>
                <a:spcPts val="3499"/>
              </a:lnSpc>
            </a:pPr>
            <a:r>
              <a:rPr lang="en-US" sz="2499" b="true">
                <a:solidFill>
                  <a:srgbClr val="051D64"/>
                </a:solidFill>
                <a:latin typeface="Noto Sans Bold"/>
                <a:ea typeface="Noto Sans Bold"/>
                <a:cs typeface="Noto Sans Bold"/>
                <a:sym typeface="Noto Sans Bold"/>
              </a:rPr>
              <a:t>                        Phù hợp với Big Data: Thích hợp để lưu trữ và phân tích dữ liệu phi cấu trúc.</a:t>
            </a:r>
          </a:p>
          <a:p>
            <a:pPr algn="just">
              <a:lnSpc>
                <a:spcPts val="3919"/>
              </a:lnSpc>
            </a:pPr>
            <a:r>
              <a:rPr lang="en-US" sz="2799" b="true">
                <a:solidFill>
                  <a:srgbClr val="051D64"/>
                </a:solidFill>
                <a:latin typeface="Noto Sans Bold"/>
                <a:ea typeface="Noto Sans Bold"/>
                <a:cs typeface="Noto Sans Bold"/>
                <a:sym typeface="Noto Sans Bold"/>
              </a:rPr>
              <a:t>                  </a:t>
            </a:r>
            <a:r>
              <a:rPr lang="en-US" sz="2799" b="true">
                <a:solidFill>
                  <a:srgbClr val="051D64"/>
                </a:solidFill>
                <a:latin typeface="Noto Sans Bold"/>
                <a:ea typeface="Noto Sans Bold"/>
                <a:cs typeface="Noto Sans Bold"/>
                <a:sym typeface="Noto Sans Bold"/>
              </a:rPr>
              <a:t>Nhược điểm của NoSQL</a:t>
            </a:r>
          </a:p>
          <a:p>
            <a:pPr algn="just">
              <a:lnSpc>
                <a:spcPts val="3499"/>
              </a:lnSpc>
            </a:pPr>
            <a:r>
              <a:rPr lang="en-US" sz="2499" b="true">
                <a:solidFill>
                  <a:srgbClr val="051D64"/>
                </a:solidFill>
                <a:latin typeface="Noto Sans Bold"/>
                <a:ea typeface="Noto Sans Bold"/>
                <a:cs typeface="Noto Sans Bold"/>
                <a:sym typeface="Noto Sans Bold"/>
              </a:rPr>
              <a:t>                                </a:t>
            </a:r>
            <a:r>
              <a:rPr lang="en-US" sz="2499" b="true">
                <a:solidFill>
                  <a:srgbClr val="051D64"/>
                </a:solidFill>
                <a:latin typeface="Noto Sans Bold"/>
                <a:ea typeface="Noto Sans Bold"/>
                <a:cs typeface="Noto Sans Bold"/>
                <a:sym typeface="Noto Sans Bold"/>
              </a:rPr>
              <a:t>Không phù hợp với các hệ thống yêu cầu giao dịch phức tạp (ACID).</a:t>
            </a:r>
          </a:p>
          <a:p>
            <a:pPr algn="just">
              <a:lnSpc>
                <a:spcPts val="3499"/>
              </a:lnSpc>
            </a:pPr>
            <a:r>
              <a:rPr lang="en-US" sz="2499" b="true">
                <a:solidFill>
                  <a:srgbClr val="051D64"/>
                </a:solidFill>
                <a:latin typeface="Noto Sans Bold"/>
                <a:ea typeface="Noto Sans Bold"/>
                <a:cs typeface="Noto Sans Bold"/>
                <a:sym typeface="Noto Sans Bold"/>
              </a:rPr>
              <a:t>                                     Không hỗ trợ tốt cho dữ liệu quan hệ chặt chẽ.</a:t>
            </a:r>
          </a:p>
          <a:p>
            <a:pPr algn="just">
              <a:lnSpc>
                <a:spcPts val="3499"/>
              </a:lnSpc>
            </a:pPr>
            <a:r>
              <a:rPr lang="en-US" sz="2499" b="true">
                <a:solidFill>
                  <a:srgbClr val="051D64"/>
                </a:solidFill>
                <a:latin typeface="Noto Sans Bold"/>
                <a:ea typeface="Noto Sans Bold"/>
                <a:cs typeface="Noto Sans Bold"/>
                <a:sym typeface="Noto Sans Bold"/>
              </a:rPr>
              <a:t>                                         Cần kỹ năng chuyên biệt để triển khai và quản lý.</a:t>
            </a:r>
          </a:p>
          <a:p>
            <a:pPr algn="just">
              <a:lnSpc>
                <a:spcPts val="349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700000">
            <a:off x="11519956" y="-2954558"/>
            <a:ext cx="16196115" cy="161961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9B680"/>
            </a:solidFill>
            <a:ln w="95250" cap="sq">
              <a:solidFill>
                <a:srgbClr val="F9B680"/>
              </a:solidFill>
              <a:prstDash val="solid"/>
              <a:miter/>
            </a:ln>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999"/>
                </a:lnSpc>
              </a:pPr>
            </a:p>
          </p:txBody>
        </p:sp>
      </p:grpSp>
      <p:sp>
        <p:nvSpPr>
          <p:cNvPr name="Freeform 5" id="5"/>
          <p:cNvSpPr/>
          <p:nvPr/>
        </p:nvSpPr>
        <p:spPr>
          <a:xfrm flipH="false" flipV="true" rot="0">
            <a:off x="-131986" y="8392928"/>
            <a:ext cx="7406742" cy="2765858"/>
          </a:xfrm>
          <a:custGeom>
            <a:avLst/>
            <a:gdLst/>
            <a:ahLst/>
            <a:cxnLst/>
            <a:rect r="r" b="b" t="t" l="l"/>
            <a:pathLst>
              <a:path h="2765858" w="7406742">
                <a:moveTo>
                  <a:pt x="0" y="2765858"/>
                </a:moveTo>
                <a:lnTo>
                  <a:pt x="7406742" y="2765858"/>
                </a:lnTo>
                <a:lnTo>
                  <a:pt x="7406742" y="0"/>
                </a:lnTo>
                <a:lnTo>
                  <a:pt x="0" y="0"/>
                </a:lnTo>
                <a:lnTo>
                  <a:pt x="0" y="2765858"/>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Freeform 6" id="6"/>
          <p:cNvSpPr/>
          <p:nvPr/>
        </p:nvSpPr>
        <p:spPr>
          <a:xfrm flipH="false" flipV="false" rot="0">
            <a:off x="-131986" y="-712418"/>
            <a:ext cx="7406742" cy="2765858"/>
          </a:xfrm>
          <a:custGeom>
            <a:avLst/>
            <a:gdLst/>
            <a:ahLst/>
            <a:cxnLst/>
            <a:rect r="r" b="b" t="t" l="l"/>
            <a:pathLst>
              <a:path h="2765858" w="7406742">
                <a:moveTo>
                  <a:pt x="0" y="0"/>
                </a:moveTo>
                <a:lnTo>
                  <a:pt x="7406742" y="0"/>
                </a:lnTo>
                <a:lnTo>
                  <a:pt x="7406742" y="2765858"/>
                </a:lnTo>
                <a:lnTo>
                  <a:pt x="0" y="2765858"/>
                </a:lnTo>
                <a:lnTo>
                  <a:pt x="0"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7" id="7"/>
          <p:cNvGrpSpPr/>
          <p:nvPr/>
        </p:nvGrpSpPr>
        <p:grpSpPr>
          <a:xfrm rot="-2700000">
            <a:off x="12661385" y="-2954558"/>
            <a:ext cx="16196115" cy="1619611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51D64"/>
            </a:solidFill>
            <a:ln w="95250" cap="sq">
              <a:solidFill>
                <a:srgbClr val="F9B680"/>
              </a:solidFill>
              <a:prstDash val="solid"/>
              <a:miter/>
            </a:ln>
          </p:spPr>
        </p:sp>
        <p:sp>
          <p:nvSpPr>
            <p:cNvPr name="TextBox 9" id="9"/>
            <p:cNvSpPr txBox="true"/>
            <p:nvPr/>
          </p:nvSpPr>
          <p:spPr>
            <a:xfrm>
              <a:off x="0" y="-66675"/>
              <a:ext cx="812800" cy="879475"/>
            </a:xfrm>
            <a:prstGeom prst="rect">
              <a:avLst/>
            </a:prstGeom>
          </p:spPr>
          <p:txBody>
            <a:bodyPr anchor="ctr" rtlCol="false" tIns="50800" lIns="50800" bIns="50800" rIns="50800"/>
            <a:lstStyle/>
            <a:p>
              <a:pPr algn="ctr">
                <a:lnSpc>
                  <a:spcPts val="2999"/>
                </a:lnSpc>
              </a:pPr>
            </a:p>
          </p:txBody>
        </p:sp>
      </p:grpSp>
      <p:sp>
        <p:nvSpPr>
          <p:cNvPr name="Freeform 10" id="10"/>
          <p:cNvSpPr/>
          <p:nvPr/>
        </p:nvSpPr>
        <p:spPr>
          <a:xfrm flipH="false" flipV="false" rot="0">
            <a:off x="4420135" y="1796873"/>
            <a:ext cx="13534106" cy="6392347"/>
          </a:xfrm>
          <a:custGeom>
            <a:avLst/>
            <a:gdLst/>
            <a:ahLst/>
            <a:cxnLst/>
            <a:rect r="r" b="b" t="t" l="l"/>
            <a:pathLst>
              <a:path h="6392347" w="13534106">
                <a:moveTo>
                  <a:pt x="0" y="0"/>
                </a:moveTo>
                <a:lnTo>
                  <a:pt x="13534105" y="0"/>
                </a:lnTo>
                <a:lnTo>
                  <a:pt x="13534105" y="6392347"/>
                </a:lnTo>
                <a:lnTo>
                  <a:pt x="0" y="6392347"/>
                </a:lnTo>
                <a:lnTo>
                  <a:pt x="0" y="0"/>
                </a:lnTo>
                <a:close/>
              </a:path>
            </a:pathLst>
          </a:custGeom>
          <a:blipFill>
            <a:blip r:embed="rId4"/>
            <a:stretch>
              <a:fillRect l="0" t="0" r="0" b="-975"/>
            </a:stretch>
          </a:blipFill>
        </p:spPr>
      </p:sp>
      <p:sp>
        <p:nvSpPr>
          <p:cNvPr name="TextBox 11" id="11"/>
          <p:cNvSpPr txBox="true"/>
          <p:nvPr/>
        </p:nvSpPr>
        <p:spPr>
          <a:xfrm rot="0">
            <a:off x="302825" y="3601909"/>
            <a:ext cx="3843006" cy="1541591"/>
          </a:xfrm>
          <a:prstGeom prst="rect">
            <a:avLst/>
          </a:prstGeom>
        </p:spPr>
        <p:txBody>
          <a:bodyPr anchor="t" rtlCol="false" tIns="0" lIns="0" bIns="0" rIns="0">
            <a:spAutoFit/>
          </a:bodyPr>
          <a:lstStyle/>
          <a:p>
            <a:pPr algn="l">
              <a:lnSpc>
                <a:spcPts val="6077"/>
              </a:lnSpc>
            </a:pPr>
            <a:r>
              <a:rPr lang="en-US" sz="5064" b="true">
                <a:solidFill>
                  <a:srgbClr val="051D64"/>
                </a:solidFill>
                <a:latin typeface="Oswald Bold"/>
                <a:ea typeface="Oswald Bold"/>
                <a:cs typeface="Oswald Bold"/>
                <a:sym typeface="Oswald Bold"/>
              </a:rPr>
              <a:t>SO SÁNH NOSQL VÀ SQL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9833938" y="0"/>
            <a:ext cx="8454062" cy="1648542"/>
          </a:xfrm>
          <a:custGeom>
            <a:avLst/>
            <a:gdLst/>
            <a:ahLst/>
            <a:cxnLst/>
            <a:rect r="r" b="b" t="t" l="l"/>
            <a:pathLst>
              <a:path h="1648542" w="8454062">
                <a:moveTo>
                  <a:pt x="0" y="0"/>
                </a:moveTo>
                <a:lnTo>
                  <a:pt x="8454062" y="0"/>
                </a:lnTo>
                <a:lnTo>
                  <a:pt x="8454062" y="1648542"/>
                </a:lnTo>
                <a:lnTo>
                  <a:pt x="0" y="1648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0" y="7998501"/>
            <a:ext cx="6128414" cy="2288499"/>
          </a:xfrm>
          <a:custGeom>
            <a:avLst/>
            <a:gdLst/>
            <a:ahLst/>
            <a:cxnLst/>
            <a:rect r="r" b="b" t="t" l="l"/>
            <a:pathLst>
              <a:path h="2288499" w="6128414">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l="0" t="0" r="-103224" b="0"/>
            </a:stretch>
          </a:blipFill>
        </p:spPr>
      </p:sp>
      <p:grpSp>
        <p:nvGrpSpPr>
          <p:cNvPr name="Group 4" id="4"/>
          <p:cNvGrpSpPr/>
          <p:nvPr/>
        </p:nvGrpSpPr>
        <p:grpSpPr>
          <a:xfrm rot="0">
            <a:off x="5166947" y="9939233"/>
            <a:ext cx="16432054" cy="3086100"/>
            <a:chOff x="0" y="0"/>
            <a:chExt cx="4327784" cy="812800"/>
          </a:xfrm>
        </p:grpSpPr>
        <p:sp>
          <p:nvSpPr>
            <p:cNvPr name="Freeform 5" id="5"/>
            <p:cNvSpPr/>
            <p:nvPr/>
          </p:nvSpPr>
          <p:spPr>
            <a:xfrm flipH="false" flipV="false" rot="0">
              <a:off x="0" y="0"/>
              <a:ext cx="4327784" cy="812800"/>
            </a:xfrm>
            <a:custGeom>
              <a:avLst/>
              <a:gdLst/>
              <a:ahLst/>
              <a:cxnLst/>
              <a:rect r="r" b="b" t="t" l="l"/>
              <a:pathLst>
                <a:path h="812800" w="4327784">
                  <a:moveTo>
                    <a:pt x="0" y="0"/>
                  </a:moveTo>
                  <a:lnTo>
                    <a:pt x="4327784" y="0"/>
                  </a:lnTo>
                  <a:lnTo>
                    <a:pt x="4327784" y="812800"/>
                  </a:lnTo>
                  <a:lnTo>
                    <a:pt x="0" y="812800"/>
                  </a:lnTo>
                  <a:close/>
                </a:path>
              </a:pathLst>
            </a:custGeom>
            <a:solidFill>
              <a:srgbClr val="051D64"/>
            </a:solidFill>
          </p:spPr>
        </p:sp>
        <p:sp>
          <p:nvSpPr>
            <p:cNvPr name="TextBox 6" id="6"/>
            <p:cNvSpPr txBox="true"/>
            <p:nvPr/>
          </p:nvSpPr>
          <p:spPr>
            <a:xfrm>
              <a:off x="0" y="-38100"/>
              <a:ext cx="4327784" cy="8509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623669" y="3155335"/>
            <a:ext cx="4285252" cy="2914650"/>
          </a:xfrm>
          <a:prstGeom prst="rect">
            <a:avLst/>
          </a:prstGeom>
        </p:spPr>
        <p:txBody>
          <a:bodyPr anchor="t" rtlCol="false" tIns="0" lIns="0" bIns="0" rIns="0">
            <a:spAutoFit/>
          </a:bodyPr>
          <a:lstStyle/>
          <a:p>
            <a:pPr algn="l">
              <a:lnSpc>
                <a:spcPts val="7679"/>
              </a:lnSpc>
            </a:pPr>
            <a:r>
              <a:rPr lang="en-US" sz="6399" b="true">
                <a:solidFill>
                  <a:srgbClr val="051D64"/>
                </a:solidFill>
                <a:latin typeface="Oswald Bold"/>
                <a:ea typeface="Oswald Bold"/>
                <a:cs typeface="Oswald Bold"/>
                <a:sym typeface="Oswald Bold"/>
              </a:rPr>
              <a:t>KHI NÀO THÌ SỬ DỤNG NOSQL ?</a:t>
            </a:r>
          </a:p>
        </p:txBody>
      </p:sp>
      <p:sp>
        <p:nvSpPr>
          <p:cNvPr name="TextBox 8" id="8"/>
          <p:cNvSpPr txBox="true"/>
          <p:nvPr/>
        </p:nvSpPr>
        <p:spPr>
          <a:xfrm rot="0">
            <a:off x="6128414" y="3200400"/>
            <a:ext cx="1151172" cy="971550"/>
          </a:xfrm>
          <a:prstGeom prst="rect">
            <a:avLst/>
          </a:prstGeom>
        </p:spPr>
        <p:txBody>
          <a:bodyPr anchor="t" rtlCol="false" tIns="0" lIns="0" bIns="0" rIns="0">
            <a:spAutoFit/>
          </a:bodyPr>
          <a:lstStyle/>
          <a:p>
            <a:pPr algn="l">
              <a:lnSpc>
                <a:spcPts val="7679"/>
              </a:lnSpc>
            </a:pPr>
            <a:r>
              <a:rPr lang="en-US" sz="6399" b="true">
                <a:solidFill>
                  <a:srgbClr val="D18547"/>
                </a:solidFill>
                <a:latin typeface="Oswald Bold"/>
                <a:ea typeface="Oswald Bold"/>
                <a:cs typeface="Oswald Bold"/>
                <a:sym typeface="Oswald Bold"/>
              </a:rPr>
              <a:t>01</a:t>
            </a:r>
          </a:p>
        </p:txBody>
      </p:sp>
      <p:sp>
        <p:nvSpPr>
          <p:cNvPr name="TextBox 9" id="9"/>
          <p:cNvSpPr txBox="true"/>
          <p:nvPr/>
        </p:nvSpPr>
        <p:spPr>
          <a:xfrm rot="0">
            <a:off x="6128414" y="5098435"/>
            <a:ext cx="1151172" cy="971550"/>
          </a:xfrm>
          <a:prstGeom prst="rect">
            <a:avLst/>
          </a:prstGeom>
        </p:spPr>
        <p:txBody>
          <a:bodyPr anchor="t" rtlCol="false" tIns="0" lIns="0" bIns="0" rIns="0">
            <a:spAutoFit/>
          </a:bodyPr>
          <a:lstStyle/>
          <a:p>
            <a:pPr algn="l">
              <a:lnSpc>
                <a:spcPts val="7679"/>
              </a:lnSpc>
            </a:pPr>
            <a:r>
              <a:rPr lang="en-US" sz="6399" b="true">
                <a:solidFill>
                  <a:srgbClr val="D18547"/>
                </a:solidFill>
                <a:latin typeface="Oswald Bold"/>
                <a:ea typeface="Oswald Bold"/>
                <a:cs typeface="Oswald Bold"/>
                <a:sym typeface="Oswald Bold"/>
              </a:rPr>
              <a:t>02</a:t>
            </a:r>
          </a:p>
        </p:txBody>
      </p:sp>
      <p:sp>
        <p:nvSpPr>
          <p:cNvPr name="TextBox 10" id="10"/>
          <p:cNvSpPr txBox="true"/>
          <p:nvPr/>
        </p:nvSpPr>
        <p:spPr>
          <a:xfrm rot="0">
            <a:off x="12260383" y="3200400"/>
            <a:ext cx="1151172" cy="971550"/>
          </a:xfrm>
          <a:prstGeom prst="rect">
            <a:avLst/>
          </a:prstGeom>
        </p:spPr>
        <p:txBody>
          <a:bodyPr anchor="t" rtlCol="false" tIns="0" lIns="0" bIns="0" rIns="0">
            <a:spAutoFit/>
          </a:bodyPr>
          <a:lstStyle/>
          <a:p>
            <a:pPr algn="l">
              <a:lnSpc>
                <a:spcPts val="7679"/>
              </a:lnSpc>
            </a:pPr>
            <a:r>
              <a:rPr lang="en-US" sz="6399" b="true">
                <a:solidFill>
                  <a:srgbClr val="D18547"/>
                </a:solidFill>
                <a:latin typeface="Oswald Bold"/>
                <a:ea typeface="Oswald Bold"/>
                <a:cs typeface="Oswald Bold"/>
                <a:sym typeface="Oswald Bold"/>
              </a:rPr>
              <a:t>04</a:t>
            </a:r>
          </a:p>
        </p:txBody>
      </p:sp>
      <p:sp>
        <p:nvSpPr>
          <p:cNvPr name="TextBox 11" id="11"/>
          <p:cNvSpPr txBox="true"/>
          <p:nvPr/>
        </p:nvSpPr>
        <p:spPr>
          <a:xfrm rot="0">
            <a:off x="12260383" y="5098435"/>
            <a:ext cx="1151172" cy="971550"/>
          </a:xfrm>
          <a:prstGeom prst="rect">
            <a:avLst/>
          </a:prstGeom>
        </p:spPr>
        <p:txBody>
          <a:bodyPr anchor="t" rtlCol="false" tIns="0" lIns="0" bIns="0" rIns="0">
            <a:spAutoFit/>
          </a:bodyPr>
          <a:lstStyle/>
          <a:p>
            <a:pPr algn="l">
              <a:lnSpc>
                <a:spcPts val="7679"/>
              </a:lnSpc>
            </a:pPr>
            <a:r>
              <a:rPr lang="en-US" sz="6399" b="true">
                <a:solidFill>
                  <a:srgbClr val="D18547"/>
                </a:solidFill>
                <a:latin typeface="Oswald Bold"/>
                <a:ea typeface="Oswald Bold"/>
                <a:cs typeface="Oswald Bold"/>
                <a:sym typeface="Oswald Bold"/>
              </a:rPr>
              <a:t>05</a:t>
            </a:r>
          </a:p>
        </p:txBody>
      </p:sp>
      <p:sp>
        <p:nvSpPr>
          <p:cNvPr name="AutoShape 12" id="12"/>
          <p:cNvSpPr/>
          <p:nvPr/>
        </p:nvSpPr>
        <p:spPr>
          <a:xfrm flipV="true">
            <a:off x="6109733" y="9572264"/>
            <a:ext cx="8115511" cy="57150"/>
          </a:xfrm>
          <a:prstGeom prst="line">
            <a:avLst/>
          </a:prstGeom>
          <a:ln cap="flat" w="104775">
            <a:solidFill>
              <a:srgbClr val="F9B680"/>
            </a:solidFill>
            <a:prstDash val="solid"/>
            <a:headEnd type="none" len="sm" w="sm"/>
            <a:tailEnd type="none" len="sm" w="sm"/>
          </a:ln>
        </p:spPr>
      </p:sp>
      <p:sp>
        <p:nvSpPr>
          <p:cNvPr name="AutoShape 13" id="13"/>
          <p:cNvSpPr/>
          <p:nvPr/>
        </p:nvSpPr>
        <p:spPr>
          <a:xfrm>
            <a:off x="685118" y="568102"/>
            <a:ext cx="375086" cy="438940"/>
          </a:xfrm>
          <a:prstGeom prst="line">
            <a:avLst/>
          </a:prstGeom>
          <a:ln cap="flat" w="66675">
            <a:solidFill>
              <a:srgbClr val="BEC6D4"/>
            </a:solidFill>
            <a:prstDash val="solid"/>
            <a:headEnd type="none" len="sm" w="sm"/>
            <a:tailEnd type="none" len="sm" w="sm"/>
          </a:ln>
        </p:spPr>
      </p:sp>
      <p:sp>
        <p:nvSpPr>
          <p:cNvPr name="AutoShape 14" id="14"/>
          <p:cNvSpPr/>
          <p:nvPr/>
        </p:nvSpPr>
        <p:spPr>
          <a:xfrm>
            <a:off x="1026336" y="568102"/>
            <a:ext cx="375086" cy="438940"/>
          </a:xfrm>
          <a:prstGeom prst="line">
            <a:avLst/>
          </a:prstGeom>
          <a:ln cap="flat" w="66675">
            <a:solidFill>
              <a:srgbClr val="BEC6D4"/>
            </a:solidFill>
            <a:prstDash val="solid"/>
            <a:headEnd type="none" len="sm" w="sm"/>
            <a:tailEnd type="none" len="sm" w="sm"/>
          </a:ln>
        </p:spPr>
      </p:sp>
      <p:sp>
        <p:nvSpPr>
          <p:cNvPr name="AutoShape 15" id="15"/>
          <p:cNvSpPr/>
          <p:nvPr/>
        </p:nvSpPr>
        <p:spPr>
          <a:xfrm>
            <a:off x="1367554" y="568102"/>
            <a:ext cx="375086" cy="438940"/>
          </a:xfrm>
          <a:prstGeom prst="line">
            <a:avLst/>
          </a:prstGeom>
          <a:ln cap="flat" w="66675">
            <a:solidFill>
              <a:srgbClr val="BEC6D4"/>
            </a:solidFill>
            <a:prstDash val="solid"/>
            <a:headEnd type="none" len="sm" w="sm"/>
            <a:tailEnd type="none" len="sm" w="sm"/>
          </a:ln>
        </p:spPr>
      </p:sp>
      <p:sp>
        <p:nvSpPr>
          <p:cNvPr name="AutoShape 16" id="16"/>
          <p:cNvSpPr/>
          <p:nvPr/>
        </p:nvSpPr>
        <p:spPr>
          <a:xfrm>
            <a:off x="1708772" y="568102"/>
            <a:ext cx="375086" cy="438940"/>
          </a:xfrm>
          <a:prstGeom prst="line">
            <a:avLst/>
          </a:prstGeom>
          <a:ln cap="flat" w="66675">
            <a:solidFill>
              <a:srgbClr val="BEC6D4"/>
            </a:solidFill>
            <a:prstDash val="solid"/>
            <a:headEnd type="none" len="sm" w="sm"/>
            <a:tailEnd type="none" len="sm" w="sm"/>
          </a:ln>
        </p:spPr>
      </p:sp>
      <p:sp>
        <p:nvSpPr>
          <p:cNvPr name="AutoShape 17" id="17"/>
          <p:cNvSpPr/>
          <p:nvPr/>
        </p:nvSpPr>
        <p:spPr>
          <a:xfrm>
            <a:off x="2049991" y="568102"/>
            <a:ext cx="375086" cy="438940"/>
          </a:xfrm>
          <a:prstGeom prst="line">
            <a:avLst/>
          </a:prstGeom>
          <a:ln cap="flat" w="66675">
            <a:solidFill>
              <a:srgbClr val="BEC6D4"/>
            </a:solidFill>
            <a:prstDash val="solid"/>
            <a:headEnd type="none" len="sm" w="sm"/>
            <a:tailEnd type="none" len="sm" w="sm"/>
          </a:ln>
        </p:spPr>
      </p:sp>
      <p:sp>
        <p:nvSpPr>
          <p:cNvPr name="AutoShape 18" id="18"/>
          <p:cNvSpPr/>
          <p:nvPr/>
        </p:nvSpPr>
        <p:spPr>
          <a:xfrm>
            <a:off x="2391209" y="568102"/>
            <a:ext cx="375086" cy="438940"/>
          </a:xfrm>
          <a:prstGeom prst="line">
            <a:avLst/>
          </a:prstGeom>
          <a:ln cap="flat" w="66675">
            <a:solidFill>
              <a:srgbClr val="BEC6D4"/>
            </a:solidFill>
            <a:prstDash val="solid"/>
            <a:headEnd type="none" len="sm" w="sm"/>
            <a:tailEnd type="none" len="sm" w="sm"/>
          </a:ln>
        </p:spPr>
      </p:sp>
      <p:sp>
        <p:nvSpPr>
          <p:cNvPr name="AutoShape 19" id="19"/>
          <p:cNvSpPr/>
          <p:nvPr/>
        </p:nvSpPr>
        <p:spPr>
          <a:xfrm>
            <a:off x="2732427" y="568102"/>
            <a:ext cx="375086" cy="438940"/>
          </a:xfrm>
          <a:prstGeom prst="line">
            <a:avLst/>
          </a:prstGeom>
          <a:ln cap="flat" w="66675">
            <a:solidFill>
              <a:srgbClr val="BEC6D4"/>
            </a:solidFill>
            <a:prstDash val="solid"/>
            <a:headEnd type="none" len="sm" w="sm"/>
            <a:tailEnd type="none" len="sm" w="sm"/>
          </a:ln>
        </p:spPr>
      </p:sp>
      <p:sp>
        <p:nvSpPr>
          <p:cNvPr name="AutoShape 20" id="20"/>
          <p:cNvSpPr/>
          <p:nvPr/>
        </p:nvSpPr>
        <p:spPr>
          <a:xfrm>
            <a:off x="3073645" y="568102"/>
            <a:ext cx="375086" cy="438940"/>
          </a:xfrm>
          <a:prstGeom prst="line">
            <a:avLst/>
          </a:prstGeom>
          <a:ln cap="flat" w="66675">
            <a:solidFill>
              <a:srgbClr val="BEC6D4"/>
            </a:solidFill>
            <a:prstDash val="solid"/>
            <a:headEnd type="none" len="sm" w="sm"/>
            <a:tailEnd type="none" len="sm" w="sm"/>
          </a:ln>
        </p:spPr>
      </p:sp>
      <p:sp>
        <p:nvSpPr>
          <p:cNvPr name="TextBox 21" id="21"/>
          <p:cNvSpPr txBox="true"/>
          <p:nvPr/>
        </p:nvSpPr>
        <p:spPr>
          <a:xfrm rot="0">
            <a:off x="7279586" y="3362325"/>
            <a:ext cx="4426078" cy="809625"/>
          </a:xfrm>
          <a:prstGeom prst="rect">
            <a:avLst/>
          </a:prstGeom>
        </p:spPr>
        <p:txBody>
          <a:bodyPr anchor="t" rtlCol="false" tIns="0" lIns="0" bIns="0" rIns="0">
            <a:spAutoFit/>
          </a:bodyPr>
          <a:lstStyle/>
          <a:p>
            <a:pPr algn="l">
              <a:lnSpc>
                <a:spcPts val="2999"/>
              </a:lnSpc>
            </a:pPr>
            <a:r>
              <a:rPr lang="en-US" sz="2499">
                <a:solidFill>
                  <a:srgbClr val="05314B"/>
                </a:solidFill>
                <a:latin typeface="Cooper Hewitt"/>
                <a:ea typeface="Cooper Hewitt"/>
                <a:cs typeface="Cooper Hewitt"/>
                <a:sym typeface="Cooper Hewitt"/>
              </a:rPr>
              <a:t>Khi không cần hỗ trợ ACID</a:t>
            </a:r>
          </a:p>
          <a:p>
            <a:pPr algn="l">
              <a:lnSpc>
                <a:spcPts val="2999"/>
              </a:lnSpc>
            </a:pPr>
          </a:p>
        </p:txBody>
      </p:sp>
      <p:sp>
        <p:nvSpPr>
          <p:cNvPr name="TextBox 22" id="22"/>
          <p:cNvSpPr txBox="true"/>
          <p:nvPr/>
        </p:nvSpPr>
        <p:spPr>
          <a:xfrm rot="0">
            <a:off x="7279586" y="5260360"/>
            <a:ext cx="4426078" cy="1181100"/>
          </a:xfrm>
          <a:prstGeom prst="rect">
            <a:avLst/>
          </a:prstGeom>
        </p:spPr>
        <p:txBody>
          <a:bodyPr anchor="t" rtlCol="false" tIns="0" lIns="0" bIns="0" rIns="0">
            <a:spAutoFit/>
          </a:bodyPr>
          <a:lstStyle/>
          <a:p>
            <a:pPr algn="l">
              <a:lnSpc>
                <a:spcPts val="2999"/>
              </a:lnSpc>
            </a:pPr>
            <a:r>
              <a:rPr lang="en-US" sz="2499">
                <a:solidFill>
                  <a:srgbClr val="05314B"/>
                </a:solidFill>
                <a:latin typeface="Cooper Hewitt"/>
                <a:ea typeface="Cooper Hewitt"/>
                <a:cs typeface="Cooper Hewitt"/>
                <a:sym typeface="Cooper Hewitt"/>
              </a:rPr>
              <a:t>Khi mô hình RDBMS truyền thống không đủ</a:t>
            </a:r>
          </a:p>
          <a:p>
            <a:pPr algn="l">
              <a:lnSpc>
                <a:spcPts val="2999"/>
              </a:lnSpc>
            </a:pPr>
          </a:p>
        </p:txBody>
      </p:sp>
      <p:sp>
        <p:nvSpPr>
          <p:cNvPr name="TextBox 23" id="23"/>
          <p:cNvSpPr txBox="true"/>
          <p:nvPr/>
        </p:nvSpPr>
        <p:spPr>
          <a:xfrm rot="0">
            <a:off x="13411555" y="3288685"/>
            <a:ext cx="4426078" cy="1552575"/>
          </a:xfrm>
          <a:prstGeom prst="rect">
            <a:avLst/>
          </a:prstGeom>
        </p:spPr>
        <p:txBody>
          <a:bodyPr anchor="t" rtlCol="false" tIns="0" lIns="0" bIns="0" rIns="0">
            <a:spAutoFit/>
          </a:bodyPr>
          <a:lstStyle/>
          <a:p>
            <a:pPr algn="l">
              <a:lnSpc>
                <a:spcPts val="2999"/>
              </a:lnSpc>
            </a:pPr>
            <a:r>
              <a:rPr lang="en-US" sz="2499">
                <a:solidFill>
                  <a:srgbClr val="05314B"/>
                </a:solidFill>
                <a:latin typeface="Cooper Hewitt"/>
                <a:ea typeface="Cooper Hewitt"/>
                <a:cs typeface="Cooper Hewitt"/>
                <a:sym typeface="Cooper Hewitt"/>
              </a:rPr>
              <a:t>Các ràng buộc và logic xác thực không bắt buộc phải được thực hiện trong cơ sở dữ liệu</a:t>
            </a:r>
          </a:p>
          <a:p>
            <a:pPr algn="l">
              <a:lnSpc>
                <a:spcPts val="2999"/>
              </a:lnSpc>
            </a:pPr>
          </a:p>
        </p:txBody>
      </p:sp>
      <p:sp>
        <p:nvSpPr>
          <p:cNvPr name="TextBox 24" id="24"/>
          <p:cNvSpPr txBox="true"/>
          <p:nvPr/>
        </p:nvSpPr>
        <p:spPr>
          <a:xfrm rot="0">
            <a:off x="13382975" y="5260360"/>
            <a:ext cx="4426078" cy="1181100"/>
          </a:xfrm>
          <a:prstGeom prst="rect">
            <a:avLst/>
          </a:prstGeom>
        </p:spPr>
        <p:txBody>
          <a:bodyPr anchor="t" rtlCol="false" tIns="0" lIns="0" bIns="0" rIns="0">
            <a:spAutoFit/>
          </a:bodyPr>
          <a:lstStyle/>
          <a:p>
            <a:pPr algn="l">
              <a:lnSpc>
                <a:spcPts val="2999"/>
              </a:lnSpc>
            </a:pPr>
            <a:r>
              <a:rPr lang="en-US" sz="2499">
                <a:solidFill>
                  <a:srgbClr val="05314B"/>
                </a:solidFill>
                <a:latin typeface="Cooper Hewitt"/>
                <a:ea typeface="Cooper Hewitt"/>
                <a:cs typeface="Cooper Hewitt"/>
                <a:sym typeface="Cooper Hewitt"/>
              </a:rPr>
              <a:t>Ghi nhật ký dữ liệu từ các nguồn được phân phối</a:t>
            </a:r>
          </a:p>
          <a:p>
            <a:pPr algn="l">
              <a:lnSpc>
                <a:spcPts val="2999"/>
              </a:lnSpc>
            </a:pPr>
          </a:p>
        </p:txBody>
      </p:sp>
      <p:sp>
        <p:nvSpPr>
          <p:cNvPr name="TextBox 25" id="25"/>
          <p:cNvSpPr txBox="true"/>
          <p:nvPr/>
        </p:nvSpPr>
        <p:spPr>
          <a:xfrm rot="0">
            <a:off x="6128414" y="6996470"/>
            <a:ext cx="1151172" cy="971550"/>
          </a:xfrm>
          <a:prstGeom prst="rect">
            <a:avLst/>
          </a:prstGeom>
        </p:spPr>
        <p:txBody>
          <a:bodyPr anchor="t" rtlCol="false" tIns="0" lIns="0" bIns="0" rIns="0">
            <a:spAutoFit/>
          </a:bodyPr>
          <a:lstStyle/>
          <a:p>
            <a:pPr algn="l">
              <a:lnSpc>
                <a:spcPts val="7679"/>
              </a:lnSpc>
            </a:pPr>
            <a:r>
              <a:rPr lang="en-US" sz="6399" b="true">
                <a:solidFill>
                  <a:srgbClr val="D18547"/>
                </a:solidFill>
                <a:latin typeface="Oswald Bold"/>
                <a:ea typeface="Oswald Bold"/>
                <a:cs typeface="Oswald Bold"/>
                <a:sym typeface="Oswald Bold"/>
              </a:rPr>
              <a:t>03</a:t>
            </a:r>
          </a:p>
        </p:txBody>
      </p:sp>
      <p:sp>
        <p:nvSpPr>
          <p:cNvPr name="TextBox 26" id="26"/>
          <p:cNvSpPr txBox="true"/>
          <p:nvPr/>
        </p:nvSpPr>
        <p:spPr>
          <a:xfrm rot="0">
            <a:off x="12260383" y="6996470"/>
            <a:ext cx="1151172" cy="971550"/>
          </a:xfrm>
          <a:prstGeom prst="rect">
            <a:avLst/>
          </a:prstGeom>
        </p:spPr>
        <p:txBody>
          <a:bodyPr anchor="t" rtlCol="false" tIns="0" lIns="0" bIns="0" rIns="0">
            <a:spAutoFit/>
          </a:bodyPr>
          <a:lstStyle/>
          <a:p>
            <a:pPr algn="l">
              <a:lnSpc>
                <a:spcPts val="7679"/>
              </a:lnSpc>
            </a:pPr>
            <a:r>
              <a:rPr lang="en-US" sz="6399" b="true">
                <a:solidFill>
                  <a:srgbClr val="D18547"/>
                </a:solidFill>
                <a:latin typeface="Oswald Bold"/>
                <a:ea typeface="Oswald Bold"/>
                <a:cs typeface="Oswald Bold"/>
                <a:sym typeface="Oswald Bold"/>
              </a:rPr>
              <a:t>06</a:t>
            </a:r>
          </a:p>
        </p:txBody>
      </p:sp>
      <p:sp>
        <p:nvSpPr>
          <p:cNvPr name="TextBox 27" id="27"/>
          <p:cNvSpPr txBox="true"/>
          <p:nvPr/>
        </p:nvSpPr>
        <p:spPr>
          <a:xfrm rot="0">
            <a:off x="7279586" y="7188876"/>
            <a:ext cx="4426078" cy="809625"/>
          </a:xfrm>
          <a:prstGeom prst="rect">
            <a:avLst/>
          </a:prstGeom>
        </p:spPr>
        <p:txBody>
          <a:bodyPr anchor="t" rtlCol="false" tIns="0" lIns="0" bIns="0" rIns="0">
            <a:spAutoFit/>
          </a:bodyPr>
          <a:lstStyle/>
          <a:p>
            <a:pPr algn="l">
              <a:lnSpc>
                <a:spcPts val="2999"/>
              </a:lnSpc>
            </a:pPr>
            <a:r>
              <a:rPr lang="en-US" sz="2499">
                <a:solidFill>
                  <a:srgbClr val="05314B"/>
                </a:solidFill>
                <a:latin typeface="Cooper Hewitt"/>
                <a:ea typeface="Cooper Hewitt"/>
                <a:cs typeface="Cooper Hewitt"/>
                <a:sym typeface="Cooper Hewitt"/>
              </a:rPr>
              <a:t>Dữ liệu cần lược đồ linh hoạt</a:t>
            </a:r>
          </a:p>
          <a:p>
            <a:pPr algn="l">
              <a:lnSpc>
                <a:spcPts val="2999"/>
              </a:lnSpc>
            </a:pPr>
          </a:p>
        </p:txBody>
      </p:sp>
      <p:sp>
        <p:nvSpPr>
          <p:cNvPr name="TextBox 28" id="28"/>
          <p:cNvSpPr txBox="true"/>
          <p:nvPr/>
        </p:nvSpPr>
        <p:spPr>
          <a:xfrm rot="0">
            <a:off x="13411555" y="7009246"/>
            <a:ext cx="4426078" cy="2295525"/>
          </a:xfrm>
          <a:prstGeom prst="rect">
            <a:avLst/>
          </a:prstGeom>
        </p:spPr>
        <p:txBody>
          <a:bodyPr anchor="t" rtlCol="false" tIns="0" lIns="0" bIns="0" rIns="0">
            <a:spAutoFit/>
          </a:bodyPr>
          <a:lstStyle/>
          <a:p>
            <a:pPr algn="l">
              <a:lnSpc>
                <a:spcPts val="2999"/>
              </a:lnSpc>
            </a:pPr>
            <a:r>
              <a:rPr lang="en-US" sz="2499">
                <a:solidFill>
                  <a:srgbClr val="05314B"/>
                </a:solidFill>
                <a:latin typeface="Cooper Hewitt"/>
                <a:ea typeface="Cooper Hewitt"/>
                <a:cs typeface="Cooper Hewitt"/>
                <a:sym typeface="Cooper Hewitt"/>
              </a:rPr>
              <a:t>Nó nên được sử dụng để lưu trữ dữ liệu tạm thời như giỏ mua hàng, danh sách mong muốn và dữ liệu phiên</a:t>
            </a:r>
          </a:p>
          <a:p>
            <a:pPr algn="l">
              <a:lnSpc>
                <a:spcPts val="2999"/>
              </a:lnSpc>
            </a:pPr>
          </a:p>
          <a:p>
            <a:pPr algn="l">
              <a:lnSpc>
                <a:spcPts val="299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9833938" y="0"/>
            <a:ext cx="8454062" cy="1648542"/>
          </a:xfrm>
          <a:custGeom>
            <a:avLst/>
            <a:gdLst/>
            <a:ahLst/>
            <a:cxnLst/>
            <a:rect r="r" b="b" t="t" l="l"/>
            <a:pathLst>
              <a:path h="1648542" w="8454062">
                <a:moveTo>
                  <a:pt x="0" y="0"/>
                </a:moveTo>
                <a:lnTo>
                  <a:pt x="8454062" y="0"/>
                </a:lnTo>
                <a:lnTo>
                  <a:pt x="8454062" y="1648542"/>
                </a:lnTo>
                <a:lnTo>
                  <a:pt x="0" y="1648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0" y="7998501"/>
            <a:ext cx="6128414" cy="2288499"/>
          </a:xfrm>
          <a:custGeom>
            <a:avLst/>
            <a:gdLst/>
            <a:ahLst/>
            <a:cxnLst/>
            <a:rect r="r" b="b" t="t" l="l"/>
            <a:pathLst>
              <a:path h="2288499" w="6128414">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l="0" t="0" r="-103224" b="0"/>
            </a:stretch>
          </a:blipFill>
        </p:spPr>
      </p:sp>
      <p:grpSp>
        <p:nvGrpSpPr>
          <p:cNvPr name="Group 4" id="4"/>
          <p:cNvGrpSpPr/>
          <p:nvPr/>
        </p:nvGrpSpPr>
        <p:grpSpPr>
          <a:xfrm rot="0">
            <a:off x="5166947" y="9939233"/>
            <a:ext cx="16432054" cy="3086100"/>
            <a:chOff x="0" y="0"/>
            <a:chExt cx="4327784" cy="812800"/>
          </a:xfrm>
        </p:grpSpPr>
        <p:sp>
          <p:nvSpPr>
            <p:cNvPr name="Freeform 5" id="5"/>
            <p:cNvSpPr/>
            <p:nvPr/>
          </p:nvSpPr>
          <p:spPr>
            <a:xfrm flipH="false" flipV="false" rot="0">
              <a:off x="0" y="0"/>
              <a:ext cx="4327784" cy="812800"/>
            </a:xfrm>
            <a:custGeom>
              <a:avLst/>
              <a:gdLst/>
              <a:ahLst/>
              <a:cxnLst/>
              <a:rect r="r" b="b" t="t" l="l"/>
              <a:pathLst>
                <a:path h="812800" w="4327784">
                  <a:moveTo>
                    <a:pt x="0" y="0"/>
                  </a:moveTo>
                  <a:lnTo>
                    <a:pt x="4327784" y="0"/>
                  </a:lnTo>
                  <a:lnTo>
                    <a:pt x="4327784" y="812800"/>
                  </a:lnTo>
                  <a:lnTo>
                    <a:pt x="0" y="812800"/>
                  </a:lnTo>
                  <a:close/>
                </a:path>
              </a:pathLst>
            </a:custGeom>
            <a:solidFill>
              <a:srgbClr val="051D64"/>
            </a:solidFill>
          </p:spPr>
        </p:sp>
        <p:sp>
          <p:nvSpPr>
            <p:cNvPr name="TextBox 6" id="6"/>
            <p:cNvSpPr txBox="true"/>
            <p:nvPr/>
          </p:nvSpPr>
          <p:spPr>
            <a:xfrm>
              <a:off x="0" y="-38100"/>
              <a:ext cx="4327784" cy="8509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685118" y="1398304"/>
            <a:ext cx="5443296" cy="971550"/>
          </a:xfrm>
          <a:prstGeom prst="rect">
            <a:avLst/>
          </a:prstGeom>
        </p:spPr>
        <p:txBody>
          <a:bodyPr anchor="t" rtlCol="false" tIns="0" lIns="0" bIns="0" rIns="0">
            <a:spAutoFit/>
          </a:bodyPr>
          <a:lstStyle/>
          <a:p>
            <a:pPr algn="l">
              <a:lnSpc>
                <a:spcPts val="7679"/>
              </a:lnSpc>
            </a:pPr>
            <a:r>
              <a:rPr lang="en-US" sz="6399" b="true">
                <a:solidFill>
                  <a:srgbClr val="051D64"/>
                </a:solidFill>
                <a:latin typeface="Oswald Bold"/>
                <a:ea typeface="Oswald Bold"/>
                <a:cs typeface="Oswald Bold"/>
                <a:sym typeface="Oswald Bold"/>
              </a:rPr>
              <a:t>MONGODB LÀ GÌ</a:t>
            </a:r>
          </a:p>
        </p:txBody>
      </p:sp>
      <p:sp>
        <p:nvSpPr>
          <p:cNvPr name="AutoShape 8" id="8"/>
          <p:cNvSpPr/>
          <p:nvPr/>
        </p:nvSpPr>
        <p:spPr>
          <a:xfrm flipV="true">
            <a:off x="6109733" y="9572264"/>
            <a:ext cx="8115511" cy="57150"/>
          </a:xfrm>
          <a:prstGeom prst="line">
            <a:avLst/>
          </a:prstGeom>
          <a:ln cap="flat" w="104775">
            <a:solidFill>
              <a:srgbClr val="F9B680"/>
            </a:solidFill>
            <a:prstDash val="solid"/>
            <a:headEnd type="none" len="sm" w="sm"/>
            <a:tailEnd type="none" len="sm" w="sm"/>
          </a:ln>
        </p:spPr>
      </p:sp>
      <p:sp>
        <p:nvSpPr>
          <p:cNvPr name="AutoShape 9" id="9"/>
          <p:cNvSpPr/>
          <p:nvPr/>
        </p:nvSpPr>
        <p:spPr>
          <a:xfrm>
            <a:off x="685118" y="568102"/>
            <a:ext cx="375086" cy="438940"/>
          </a:xfrm>
          <a:prstGeom prst="line">
            <a:avLst/>
          </a:prstGeom>
          <a:ln cap="flat" w="66675">
            <a:solidFill>
              <a:srgbClr val="BEC6D4"/>
            </a:solidFill>
            <a:prstDash val="solid"/>
            <a:headEnd type="none" len="sm" w="sm"/>
            <a:tailEnd type="none" len="sm" w="sm"/>
          </a:ln>
        </p:spPr>
      </p:sp>
      <p:sp>
        <p:nvSpPr>
          <p:cNvPr name="AutoShape 10" id="10"/>
          <p:cNvSpPr/>
          <p:nvPr/>
        </p:nvSpPr>
        <p:spPr>
          <a:xfrm>
            <a:off x="1026336" y="568102"/>
            <a:ext cx="375086" cy="438940"/>
          </a:xfrm>
          <a:prstGeom prst="line">
            <a:avLst/>
          </a:prstGeom>
          <a:ln cap="flat" w="66675">
            <a:solidFill>
              <a:srgbClr val="BEC6D4"/>
            </a:solidFill>
            <a:prstDash val="solid"/>
            <a:headEnd type="none" len="sm" w="sm"/>
            <a:tailEnd type="none" len="sm" w="sm"/>
          </a:ln>
        </p:spPr>
      </p:sp>
      <p:sp>
        <p:nvSpPr>
          <p:cNvPr name="AutoShape 11" id="11"/>
          <p:cNvSpPr/>
          <p:nvPr/>
        </p:nvSpPr>
        <p:spPr>
          <a:xfrm>
            <a:off x="1367554" y="568102"/>
            <a:ext cx="375086" cy="438940"/>
          </a:xfrm>
          <a:prstGeom prst="line">
            <a:avLst/>
          </a:prstGeom>
          <a:ln cap="flat" w="66675">
            <a:solidFill>
              <a:srgbClr val="BEC6D4"/>
            </a:solidFill>
            <a:prstDash val="solid"/>
            <a:headEnd type="none" len="sm" w="sm"/>
            <a:tailEnd type="none" len="sm" w="sm"/>
          </a:ln>
        </p:spPr>
      </p:sp>
      <p:sp>
        <p:nvSpPr>
          <p:cNvPr name="AutoShape 12" id="12"/>
          <p:cNvSpPr/>
          <p:nvPr/>
        </p:nvSpPr>
        <p:spPr>
          <a:xfrm>
            <a:off x="1708772" y="568102"/>
            <a:ext cx="375086" cy="438940"/>
          </a:xfrm>
          <a:prstGeom prst="line">
            <a:avLst/>
          </a:prstGeom>
          <a:ln cap="flat" w="66675">
            <a:solidFill>
              <a:srgbClr val="BEC6D4"/>
            </a:solidFill>
            <a:prstDash val="solid"/>
            <a:headEnd type="none" len="sm" w="sm"/>
            <a:tailEnd type="none" len="sm" w="sm"/>
          </a:ln>
        </p:spPr>
      </p:sp>
      <p:sp>
        <p:nvSpPr>
          <p:cNvPr name="AutoShape 13" id="13"/>
          <p:cNvSpPr/>
          <p:nvPr/>
        </p:nvSpPr>
        <p:spPr>
          <a:xfrm>
            <a:off x="2049991" y="568102"/>
            <a:ext cx="375086" cy="438940"/>
          </a:xfrm>
          <a:prstGeom prst="line">
            <a:avLst/>
          </a:prstGeom>
          <a:ln cap="flat" w="66675">
            <a:solidFill>
              <a:srgbClr val="BEC6D4"/>
            </a:solidFill>
            <a:prstDash val="solid"/>
            <a:headEnd type="none" len="sm" w="sm"/>
            <a:tailEnd type="none" len="sm" w="sm"/>
          </a:ln>
        </p:spPr>
      </p:sp>
      <p:sp>
        <p:nvSpPr>
          <p:cNvPr name="AutoShape 14" id="14"/>
          <p:cNvSpPr/>
          <p:nvPr/>
        </p:nvSpPr>
        <p:spPr>
          <a:xfrm>
            <a:off x="2391209" y="568102"/>
            <a:ext cx="375086" cy="438940"/>
          </a:xfrm>
          <a:prstGeom prst="line">
            <a:avLst/>
          </a:prstGeom>
          <a:ln cap="flat" w="66675">
            <a:solidFill>
              <a:srgbClr val="BEC6D4"/>
            </a:solidFill>
            <a:prstDash val="solid"/>
            <a:headEnd type="none" len="sm" w="sm"/>
            <a:tailEnd type="none" len="sm" w="sm"/>
          </a:ln>
        </p:spPr>
      </p:sp>
      <p:sp>
        <p:nvSpPr>
          <p:cNvPr name="AutoShape 15" id="15"/>
          <p:cNvSpPr/>
          <p:nvPr/>
        </p:nvSpPr>
        <p:spPr>
          <a:xfrm>
            <a:off x="2732427" y="568102"/>
            <a:ext cx="375086" cy="438940"/>
          </a:xfrm>
          <a:prstGeom prst="line">
            <a:avLst/>
          </a:prstGeom>
          <a:ln cap="flat" w="66675">
            <a:solidFill>
              <a:srgbClr val="BEC6D4"/>
            </a:solidFill>
            <a:prstDash val="solid"/>
            <a:headEnd type="none" len="sm" w="sm"/>
            <a:tailEnd type="none" len="sm" w="sm"/>
          </a:ln>
        </p:spPr>
      </p:sp>
      <p:sp>
        <p:nvSpPr>
          <p:cNvPr name="AutoShape 16" id="16"/>
          <p:cNvSpPr/>
          <p:nvPr/>
        </p:nvSpPr>
        <p:spPr>
          <a:xfrm>
            <a:off x="3073645" y="568102"/>
            <a:ext cx="375086" cy="438940"/>
          </a:xfrm>
          <a:prstGeom prst="line">
            <a:avLst/>
          </a:prstGeom>
          <a:ln cap="flat" w="66675">
            <a:solidFill>
              <a:srgbClr val="BEC6D4"/>
            </a:solidFill>
            <a:prstDash val="solid"/>
            <a:headEnd type="none" len="sm" w="sm"/>
            <a:tailEnd type="none" len="sm" w="sm"/>
          </a:ln>
        </p:spPr>
      </p:sp>
      <p:sp>
        <p:nvSpPr>
          <p:cNvPr name="TextBox 17" id="17"/>
          <p:cNvSpPr txBox="true"/>
          <p:nvPr/>
        </p:nvSpPr>
        <p:spPr>
          <a:xfrm rot="0">
            <a:off x="1506849" y="2665129"/>
            <a:ext cx="14530779" cy="5877769"/>
          </a:xfrm>
          <a:prstGeom prst="rect">
            <a:avLst/>
          </a:prstGeom>
        </p:spPr>
        <p:txBody>
          <a:bodyPr anchor="t" rtlCol="false" tIns="0" lIns="0" bIns="0" rIns="0">
            <a:spAutoFit/>
          </a:bodyPr>
          <a:lstStyle/>
          <a:p>
            <a:pPr algn="just">
              <a:lnSpc>
                <a:spcPts val="4235"/>
              </a:lnSpc>
            </a:pPr>
            <a:r>
              <a:rPr lang="en-US" sz="2823" b="true">
                <a:solidFill>
                  <a:srgbClr val="05314B"/>
                </a:solidFill>
                <a:latin typeface="Noto Sans Bold"/>
                <a:ea typeface="Noto Sans Bold"/>
                <a:cs typeface="Noto Sans Bold"/>
                <a:sym typeface="Noto Sans Bold"/>
              </a:rPr>
              <a:t>MongoDB là một cơ sở dữ liệu NoSQL được thiết kế để xử lý dữ liệu phi cấu trúc hoặc bán cấu trúc. Dữ liệu được lưu trữ dưới dạng JSON linh hoạt gọi là BSON (Binary JSON). Nổi bật với khả năng mở rộng, hiệu suất cao và dễ sử dụng.</a:t>
            </a:r>
          </a:p>
          <a:p>
            <a:pPr algn="just">
              <a:lnSpc>
                <a:spcPts val="4235"/>
              </a:lnSpc>
            </a:pPr>
            <a:r>
              <a:rPr lang="en-US" sz="2823" b="true">
                <a:solidFill>
                  <a:srgbClr val="05314B"/>
                </a:solidFill>
                <a:latin typeface="Noto Sans Bold"/>
                <a:ea typeface="Noto Sans Bold"/>
                <a:cs typeface="Noto Sans Bold"/>
                <a:sym typeface="Noto Sans Bold"/>
              </a:rPr>
              <a:t>Các tính năng chính</a:t>
            </a:r>
          </a:p>
          <a:p>
            <a:pPr algn="just" marL="609625" indent="-304812" lvl="1">
              <a:lnSpc>
                <a:spcPts val="4235"/>
              </a:lnSpc>
              <a:buFont typeface="Arial"/>
              <a:buChar char="•"/>
            </a:pPr>
            <a:r>
              <a:rPr lang="en-US" b="true" sz="2823">
                <a:solidFill>
                  <a:srgbClr val="05314B"/>
                </a:solidFill>
                <a:latin typeface="Noto Sans Bold"/>
                <a:ea typeface="Noto Sans Bold"/>
                <a:cs typeface="Noto Sans Bold"/>
                <a:sym typeface="Noto Sans Bold"/>
              </a:rPr>
              <a:t>Không có schema (lược đồ): Cấu trúc dữ liệu không cần phải định nghĩa trước.</a:t>
            </a:r>
          </a:p>
          <a:p>
            <a:pPr algn="just" marL="609625" indent="-304812" lvl="1">
              <a:lnSpc>
                <a:spcPts val="4235"/>
              </a:lnSpc>
              <a:buFont typeface="Arial"/>
              <a:buChar char="•"/>
            </a:pPr>
            <a:r>
              <a:rPr lang="en-US" b="true" sz="2823">
                <a:solidFill>
                  <a:srgbClr val="05314B"/>
                </a:solidFill>
                <a:latin typeface="Noto Sans Bold"/>
                <a:ea typeface="Noto Sans Bold"/>
                <a:cs typeface="Noto Sans Bold"/>
                <a:sym typeface="Noto Sans Bold"/>
              </a:rPr>
              <a:t>Hướng tài liệu: Dữ liệu được lưu trữ dưới dạng tài liệu trong các bộ sưu tập (collections).</a:t>
            </a:r>
          </a:p>
          <a:p>
            <a:pPr algn="just" marL="609625" indent="-304812" lvl="1">
              <a:lnSpc>
                <a:spcPts val="4235"/>
              </a:lnSpc>
              <a:buFont typeface="Arial"/>
              <a:buChar char="•"/>
            </a:pPr>
            <a:r>
              <a:rPr lang="en-US" b="true" sz="2823">
                <a:solidFill>
                  <a:srgbClr val="05314B"/>
                </a:solidFill>
                <a:latin typeface="Noto Sans Bold"/>
                <a:ea typeface="Noto Sans Bold"/>
                <a:cs typeface="Noto Sans Bold"/>
                <a:sym typeface="Noto Sans Bold"/>
              </a:rPr>
              <a:t>Khả năng mở rộng: Mở rộng ngang bằng cách sử dụng sharding.</a:t>
            </a:r>
          </a:p>
          <a:p>
            <a:pPr algn="just" marL="609625" indent="-304812" lvl="1">
              <a:lnSpc>
                <a:spcPts val="4235"/>
              </a:lnSpc>
              <a:buFont typeface="Arial"/>
              <a:buChar char="•"/>
            </a:pPr>
            <a:r>
              <a:rPr lang="en-US" b="true" sz="2823">
                <a:solidFill>
                  <a:srgbClr val="05314B"/>
                </a:solidFill>
                <a:latin typeface="Noto Sans Bold"/>
                <a:ea typeface="Noto Sans Bold"/>
                <a:cs typeface="Noto Sans Bold"/>
                <a:sym typeface="Noto Sans Bold"/>
              </a:rPr>
              <a:t>Tính khả dụng cao: Sử dụng replica sets để đảm bảo dữ liệu dự phòng.</a:t>
            </a:r>
          </a:p>
          <a:p>
            <a:pPr algn="just">
              <a:lnSpc>
                <a:spcPts val="4645"/>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true" rot="0">
            <a:off x="-131986" y="8010653"/>
            <a:ext cx="7406742" cy="2765858"/>
          </a:xfrm>
          <a:custGeom>
            <a:avLst/>
            <a:gdLst/>
            <a:ahLst/>
            <a:cxnLst/>
            <a:rect r="r" b="b" t="t" l="l"/>
            <a:pathLst>
              <a:path h="2765858" w="7406742">
                <a:moveTo>
                  <a:pt x="0" y="2765857"/>
                </a:moveTo>
                <a:lnTo>
                  <a:pt x="7406742" y="2765857"/>
                </a:lnTo>
                <a:lnTo>
                  <a:pt x="7406742" y="0"/>
                </a:lnTo>
                <a:lnTo>
                  <a:pt x="0" y="0"/>
                </a:lnTo>
                <a:lnTo>
                  <a:pt x="0" y="2765857"/>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TextBox 3" id="3"/>
          <p:cNvSpPr txBox="true"/>
          <p:nvPr/>
        </p:nvSpPr>
        <p:spPr>
          <a:xfrm rot="0">
            <a:off x="1023870" y="1559786"/>
            <a:ext cx="6250886" cy="971550"/>
          </a:xfrm>
          <a:prstGeom prst="rect">
            <a:avLst/>
          </a:prstGeom>
        </p:spPr>
        <p:txBody>
          <a:bodyPr anchor="t" rtlCol="false" tIns="0" lIns="0" bIns="0" rIns="0">
            <a:spAutoFit/>
          </a:bodyPr>
          <a:lstStyle/>
          <a:p>
            <a:pPr algn="l">
              <a:lnSpc>
                <a:spcPts val="7679"/>
              </a:lnSpc>
            </a:pPr>
            <a:r>
              <a:rPr lang="en-US" sz="6399" b="true">
                <a:solidFill>
                  <a:srgbClr val="051D64"/>
                </a:solidFill>
                <a:latin typeface="Oswald Bold"/>
                <a:ea typeface="Oswald Bold"/>
                <a:cs typeface="Oswald Bold"/>
                <a:sym typeface="Oswald Bold"/>
              </a:rPr>
              <a:t>MONGODB ATLAS</a:t>
            </a:r>
          </a:p>
        </p:txBody>
      </p:sp>
      <p:grpSp>
        <p:nvGrpSpPr>
          <p:cNvPr name="Group 4" id="4"/>
          <p:cNvGrpSpPr/>
          <p:nvPr/>
        </p:nvGrpSpPr>
        <p:grpSpPr>
          <a:xfrm rot="0">
            <a:off x="8332436" y="-2431975"/>
            <a:ext cx="15150949" cy="15150949"/>
            <a:chOff x="0" y="0"/>
            <a:chExt cx="7199211" cy="7199211"/>
          </a:xfrm>
        </p:grpSpPr>
        <p:sp>
          <p:nvSpPr>
            <p:cNvPr name="Freeform 5" id="5"/>
            <p:cNvSpPr/>
            <p:nvPr/>
          </p:nvSpPr>
          <p:spPr>
            <a:xfrm flipH="false" flipV="false" rot="0">
              <a:off x="0" y="0"/>
              <a:ext cx="7199249" cy="7199249"/>
            </a:xfrm>
            <a:custGeom>
              <a:avLst/>
              <a:gdLst/>
              <a:ahLst/>
              <a:cxnLst/>
              <a:rect r="r" b="b" t="t" l="l"/>
              <a:pathLst>
                <a:path h="7199249" w="7199249">
                  <a:moveTo>
                    <a:pt x="3599561" y="0"/>
                  </a:moveTo>
                  <a:lnTo>
                    <a:pt x="0" y="3599561"/>
                  </a:lnTo>
                  <a:lnTo>
                    <a:pt x="3599561" y="7199249"/>
                  </a:lnTo>
                  <a:lnTo>
                    <a:pt x="7199249" y="3599561"/>
                  </a:lnTo>
                  <a:lnTo>
                    <a:pt x="3599561" y="0"/>
                  </a:lnTo>
                  <a:close/>
                </a:path>
              </a:pathLst>
            </a:custGeom>
            <a:blipFill>
              <a:blip r:embed="rId4"/>
              <a:stretch>
                <a:fillRect l="-60689" t="0" r="-1912" b="0"/>
              </a:stretch>
            </a:blipFill>
          </p:spPr>
        </p:sp>
      </p:grpSp>
      <p:sp>
        <p:nvSpPr>
          <p:cNvPr name="TextBox 6" id="6"/>
          <p:cNvSpPr txBox="true"/>
          <p:nvPr/>
        </p:nvSpPr>
        <p:spPr>
          <a:xfrm rot="0">
            <a:off x="777872" y="3212727"/>
            <a:ext cx="7308566" cy="3489920"/>
          </a:xfrm>
          <a:prstGeom prst="rect">
            <a:avLst/>
          </a:prstGeom>
        </p:spPr>
        <p:txBody>
          <a:bodyPr anchor="t" rtlCol="false" tIns="0" lIns="0" bIns="0" rIns="0">
            <a:spAutoFit/>
          </a:bodyPr>
          <a:lstStyle/>
          <a:p>
            <a:pPr algn="just">
              <a:lnSpc>
                <a:spcPts val="3499"/>
              </a:lnSpc>
            </a:pPr>
            <a:r>
              <a:rPr lang="en-US" sz="2499" b="true">
                <a:solidFill>
                  <a:srgbClr val="1B487B"/>
                </a:solidFill>
                <a:latin typeface="Noto Sans Bold"/>
                <a:ea typeface="Noto Sans Bold"/>
                <a:cs typeface="Noto Sans Bold"/>
                <a:sym typeface="Noto Sans Bold"/>
              </a:rPr>
              <a:t>   MongoDB Atlas là dịch vụ quản lý cơ sở dữ liệu MongoDB hoàn toàn tự động trên nền tảng đám mây. Cho phép triển khai MongoDB trên các dịch vụ đám mây lớn như AWS, Google Cloud và Azure. Cung cấp các tính năng như tự động sao lưu, tự động mở rộng quy mô và bảo mật cao.</a:t>
            </a:r>
          </a:p>
          <a:p>
            <a:pPr algn="just">
              <a:lnSpc>
                <a:spcPts val="3499"/>
              </a:lnSpc>
            </a:pPr>
          </a:p>
        </p:txBody>
      </p:sp>
      <p:grpSp>
        <p:nvGrpSpPr>
          <p:cNvPr name="Group 7" id="7"/>
          <p:cNvGrpSpPr/>
          <p:nvPr/>
        </p:nvGrpSpPr>
        <p:grpSpPr>
          <a:xfrm rot="-10800000">
            <a:off x="7081683" y="-1769871"/>
            <a:ext cx="7499226" cy="3722217"/>
            <a:chOff x="0" y="0"/>
            <a:chExt cx="812800" cy="403431"/>
          </a:xfrm>
        </p:grpSpPr>
        <p:sp>
          <p:nvSpPr>
            <p:cNvPr name="Freeform 8" id="8"/>
            <p:cNvSpPr/>
            <p:nvPr/>
          </p:nvSpPr>
          <p:spPr>
            <a:xfrm flipH="false" flipV="false" rot="0">
              <a:off x="0" y="0"/>
              <a:ext cx="812800" cy="403431"/>
            </a:xfrm>
            <a:custGeom>
              <a:avLst/>
              <a:gdLst/>
              <a:ahLst/>
              <a:cxnLst/>
              <a:rect r="r" b="b" t="t" l="l"/>
              <a:pathLst>
                <a:path h="403431" w="812800">
                  <a:moveTo>
                    <a:pt x="406400" y="0"/>
                  </a:moveTo>
                  <a:lnTo>
                    <a:pt x="812800" y="403431"/>
                  </a:lnTo>
                  <a:lnTo>
                    <a:pt x="0" y="403431"/>
                  </a:lnTo>
                  <a:lnTo>
                    <a:pt x="406400" y="0"/>
                  </a:lnTo>
                  <a:close/>
                </a:path>
              </a:pathLst>
            </a:custGeom>
            <a:solidFill>
              <a:srgbClr val="5A6C99"/>
            </a:solidFill>
          </p:spPr>
        </p:sp>
        <p:sp>
          <p:nvSpPr>
            <p:cNvPr name="TextBox 9" id="9"/>
            <p:cNvSpPr txBox="true"/>
            <p:nvPr/>
          </p:nvSpPr>
          <p:spPr>
            <a:xfrm>
              <a:off x="127000" y="149207"/>
              <a:ext cx="558800" cy="225407"/>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10800000">
            <a:off x="6189229" y="-1769871"/>
            <a:ext cx="7499226" cy="4027778"/>
            <a:chOff x="0" y="0"/>
            <a:chExt cx="812800" cy="436549"/>
          </a:xfrm>
        </p:grpSpPr>
        <p:sp>
          <p:nvSpPr>
            <p:cNvPr name="Freeform 11" id="11"/>
            <p:cNvSpPr/>
            <p:nvPr/>
          </p:nvSpPr>
          <p:spPr>
            <a:xfrm flipH="false" flipV="false" rot="0">
              <a:off x="0" y="0"/>
              <a:ext cx="812800" cy="436549"/>
            </a:xfrm>
            <a:custGeom>
              <a:avLst/>
              <a:gdLst/>
              <a:ahLst/>
              <a:cxnLst/>
              <a:rect r="r" b="b" t="t" l="l"/>
              <a:pathLst>
                <a:path h="436549" w="812800">
                  <a:moveTo>
                    <a:pt x="406400" y="0"/>
                  </a:moveTo>
                  <a:lnTo>
                    <a:pt x="812800" y="436549"/>
                  </a:lnTo>
                  <a:lnTo>
                    <a:pt x="0" y="436549"/>
                  </a:lnTo>
                  <a:lnTo>
                    <a:pt x="406400" y="0"/>
                  </a:lnTo>
                  <a:close/>
                </a:path>
              </a:pathLst>
            </a:custGeom>
            <a:solidFill>
              <a:srgbClr val="051D64"/>
            </a:solidFill>
          </p:spPr>
        </p:sp>
        <p:sp>
          <p:nvSpPr>
            <p:cNvPr name="TextBox 12" id="12"/>
            <p:cNvSpPr txBox="true"/>
            <p:nvPr/>
          </p:nvSpPr>
          <p:spPr>
            <a:xfrm>
              <a:off x="127000" y="164583"/>
              <a:ext cx="558800" cy="240783"/>
            </a:xfrm>
            <a:prstGeom prst="rect">
              <a:avLst/>
            </a:prstGeom>
          </p:spPr>
          <p:txBody>
            <a:bodyPr anchor="ctr" rtlCol="false" tIns="50800" lIns="50800" bIns="50800" rIns="50800"/>
            <a:lstStyle/>
            <a:p>
              <a:pPr algn="ctr">
                <a:lnSpc>
                  <a:spcPts val="2659"/>
                </a:lnSpc>
              </a:pPr>
            </a:p>
          </p:txBody>
        </p:sp>
      </p:grpSp>
      <p:sp>
        <p:nvSpPr>
          <p:cNvPr name="AutoShape 13" id="13"/>
          <p:cNvSpPr/>
          <p:nvPr/>
        </p:nvSpPr>
        <p:spPr>
          <a:xfrm flipH="true" flipV="true">
            <a:off x="9119706" y="650042"/>
            <a:ext cx="1140604" cy="1266742"/>
          </a:xfrm>
          <a:prstGeom prst="line">
            <a:avLst/>
          </a:prstGeom>
          <a:ln cap="flat" w="95250">
            <a:solidFill>
              <a:srgbClr val="F9B680"/>
            </a:solidFill>
            <a:prstDash val="solid"/>
            <a:headEnd type="none" len="sm" w="sm"/>
            <a:tailEnd type="none" len="sm" w="sm"/>
          </a:ln>
        </p:spPr>
      </p:sp>
      <p:sp>
        <p:nvSpPr>
          <p:cNvPr name="AutoShape 14" id="14"/>
          <p:cNvSpPr/>
          <p:nvPr/>
        </p:nvSpPr>
        <p:spPr>
          <a:xfrm flipH="true" flipV="true">
            <a:off x="9411884" y="293043"/>
            <a:ext cx="1140604" cy="1266742"/>
          </a:xfrm>
          <a:prstGeom prst="line">
            <a:avLst/>
          </a:prstGeom>
          <a:ln cap="flat" w="95250">
            <a:solidFill>
              <a:srgbClr val="F9B680"/>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7456241" y="-346230"/>
            <a:ext cx="14024674" cy="6149275"/>
            <a:chOff x="0" y="0"/>
            <a:chExt cx="477713" cy="209459"/>
          </a:xfrm>
        </p:grpSpPr>
        <p:sp>
          <p:nvSpPr>
            <p:cNvPr name="Freeform 3" id="3"/>
            <p:cNvSpPr/>
            <p:nvPr/>
          </p:nvSpPr>
          <p:spPr>
            <a:xfrm flipH="false" flipV="false" rot="0">
              <a:off x="0" y="0"/>
              <a:ext cx="477713" cy="209459"/>
            </a:xfrm>
            <a:custGeom>
              <a:avLst/>
              <a:gdLst/>
              <a:ahLst/>
              <a:cxnLst/>
              <a:rect r="r" b="b" t="t" l="l"/>
              <a:pathLst>
                <a:path h="209459" w="477713">
                  <a:moveTo>
                    <a:pt x="274513" y="0"/>
                  </a:moveTo>
                  <a:lnTo>
                    <a:pt x="0" y="0"/>
                  </a:lnTo>
                  <a:lnTo>
                    <a:pt x="203200" y="209459"/>
                  </a:lnTo>
                  <a:lnTo>
                    <a:pt x="477713" y="209459"/>
                  </a:lnTo>
                  <a:lnTo>
                    <a:pt x="274513" y="0"/>
                  </a:lnTo>
                  <a:close/>
                </a:path>
              </a:pathLst>
            </a:custGeom>
            <a:solidFill>
              <a:srgbClr val="051D64"/>
            </a:solidFill>
            <a:ln w="95250" cap="sq">
              <a:solidFill>
                <a:srgbClr val="F9B680"/>
              </a:solidFill>
              <a:prstDash val="solid"/>
              <a:miter/>
            </a:ln>
          </p:spPr>
        </p:sp>
        <p:sp>
          <p:nvSpPr>
            <p:cNvPr name="TextBox 4" id="4"/>
            <p:cNvSpPr txBox="true"/>
            <p:nvPr/>
          </p:nvSpPr>
          <p:spPr>
            <a:xfrm>
              <a:off x="101600" y="-66675"/>
              <a:ext cx="274513" cy="276134"/>
            </a:xfrm>
            <a:prstGeom prst="rect">
              <a:avLst/>
            </a:prstGeom>
          </p:spPr>
          <p:txBody>
            <a:bodyPr anchor="ctr" rtlCol="false" tIns="50800" lIns="50800" bIns="50800" rIns="50800"/>
            <a:lstStyle/>
            <a:p>
              <a:pPr algn="ctr">
                <a:lnSpc>
                  <a:spcPts val="2999"/>
                </a:lnSpc>
              </a:pPr>
            </a:p>
          </p:txBody>
        </p:sp>
      </p:grpSp>
      <p:grpSp>
        <p:nvGrpSpPr>
          <p:cNvPr name="Group 5" id="5"/>
          <p:cNvGrpSpPr/>
          <p:nvPr/>
        </p:nvGrpSpPr>
        <p:grpSpPr>
          <a:xfrm rot="0">
            <a:off x="8385128" y="0"/>
            <a:ext cx="9902872" cy="5456814"/>
            <a:chOff x="0" y="0"/>
            <a:chExt cx="28158199" cy="15516111"/>
          </a:xfrm>
        </p:grpSpPr>
        <p:sp>
          <p:nvSpPr>
            <p:cNvPr name="Freeform 6" id="6"/>
            <p:cNvSpPr/>
            <p:nvPr/>
          </p:nvSpPr>
          <p:spPr>
            <a:xfrm flipH="false" flipV="false" rot="0">
              <a:off x="0" y="0"/>
              <a:ext cx="28158185" cy="15516098"/>
            </a:xfrm>
            <a:custGeom>
              <a:avLst/>
              <a:gdLst/>
              <a:ahLst/>
              <a:cxnLst/>
              <a:rect r="r" b="b" t="t" l="l"/>
              <a:pathLst>
                <a:path h="15516098" w="28158185">
                  <a:moveTo>
                    <a:pt x="0" y="0"/>
                  </a:moveTo>
                  <a:lnTo>
                    <a:pt x="15024354" y="15516098"/>
                  </a:lnTo>
                  <a:lnTo>
                    <a:pt x="28158185" y="15516098"/>
                  </a:lnTo>
                  <a:lnTo>
                    <a:pt x="28158185" y="0"/>
                  </a:lnTo>
                  <a:close/>
                </a:path>
              </a:pathLst>
            </a:custGeom>
            <a:blipFill>
              <a:blip r:embed="rId2"/>
              <a:stretch>
                <a:fillRect l="0" t="-5804" r="0" b="-5804"/>
              </a:stretch>
            </a:blipFill>
          </p:spPr>
        </p:sp>
      </p:grpSp>
      <p:grpSp>
        <p:nvGrpSpPr>
          <p:cNvPr name="Group 7" id="7"/>
          <p:cNvGrpSpPr/>
          <p:nvPr/>
        </p:nvGrpSpPr>
        <p:grpSpPr>
          <a:xfrm rot="0">
            <a:off x="14468579" y="6966356"/>
            <a:ext cx="10661134" cy="2671944"/>
            <a:chOff x="0" y="0"/>
            <a:chExt cx="877008" cy="219800"/>
          </a:xfrm>
        </p:grpSpPr>
        <p:sp>
          <p:nvSpPr>
            <p:cNvPr name="Freeform 8" id="8"/>
            <p:cNvSpPr/>
            <p:nvPr/>
          </p:nvSpPr>
          <p:spPr>
            <a:xfrm flipH="false" flipV="false" rot="0">
              <a:off x="0" y="0"/>
              <a:ext cx="877008" cy="219800"/>
            </a:xfrm>
            <a:custGeom>
              <a:avLst/>
              <a:gdLst/>
              <a:ahLst/>
              <a:cxnLst/>
              <a:rect r="r" b="b" t="t" l="l"/>
              <a:pathLst>
                <a:path h="219800" w="877008">
                  <a:moveTo>
                    <a:pt x="673808" y="0"/>
                  </a:moveTo>
                  <a:lnTo>
                    <a:pt x="0" y="0"/>
                  </a:lnTo>
                  <a:lnTo>
                    <a:pt x="203200" y="219800"/>
                  </a:lnTo>
                  <a:lnTo>
                    <a:pt x="877008" y="219800"/>
                  </a:lnTo>
                  <a:lnTo>
                    <a:pt x="673808" y="0"/>
                  </a:lnTo>
                  <a:close/>
                </a:path>
              </a:pathLst>
            </a:custGeom>
            <a:solidFill>
              <a:srgbClr val="051D64"/>
            </a:solidFill>
          </p:spPr>
        </p:sp>
        <p:sp>
          <p:nvSpPr>
            <p:cNvPr name="TextBox 9" id="9"/>
            <p:cNvSpPr txBox="true"/>
            <p:nvPr/>
          </p:nvSpPr>
          <p:spPr>
            <a:xfrm>
              <a:off x="101600" y="-66675"/>
              <a:ext cx="673808" cy="286475"/>
            </a:xfrm>
            <a:prstGeom prst="rect">
              <a:avLst/>
            </a:prstGeom>
          </p:spPr>
          <p:txBody>
            <a:bodyPr anchor="ctr" rtlCol="false" tIns="50800" lIns="50800" bIns="50800" rIns="50800"/>
            <a:lstStyle/>
            <a:p>
              <a:pPr algn="ctr">
                <a:lnSpc>
                  <a:spcPts val="2999"/>
                </a:lnSpc>
              </a:pPr>
            </a:p>
          </p:txBody>
        </p:sp>
      </p:grpSp>
      <p:grpSp>
        <p:nvGrpSpPr>
          <p:cNvPr name="Group 10" id="10"/>
          <p:cNvGrpSpPr/>
          <p:nvPr/>
        </p:nvGrpSpPr>
        <p:grpSpPr>
          <a:xfrm rot="0">
            <a:off x="-16547774" y="1781314"/>
            <a:ext cx="32905079" cy="7948212"/>
            <a:chOff x="0" y="0"/>
            <a:chExt cx="877008" cy="211841"/>
          </a:xfrm>
        </p:grpSpPr>
        <p:sp>
          <p:nvSpPr>
            <p:cNvPr name="Freeform 11" id="11"/>
            <p:cNvSpPr/>
            <p:nvPr/>
          </p:nvSpPr>
          <p:spPr>
            <a:xfrm flipH="false" flipV="false" rot="0">
              <a:off x="0" y="0"/>
              <a:ext cx="877008" cy="211841"/>
            </a:xfrm>
            <a:custGeom>
              <a:avLst/>
              <a:gdLst/>
              <a:ahLst/>
              <a:cxnLst/>
              <a:rect r="r" b="b" t="t" l="l"/>
              <a:pathLst>
                <a:path h="211841" w="877008">
                  <a:moveTo>
                    <a:pt x="673808" y="0"/>
                  </a:moveTo>
                  <a:lnTo>
                    <a:pt x="0" y="0"/>
                  </a:lnTo>
                  <a:lnTo>
                    <a:pt x="203200" y="211841"/>
                  </a:lnTo>
                  <a:lnTo>
                    <a:pt x="877008" y="211841"/>
                  </a:lnTo>
                  <a:lnTo>
                    <a:pt x="673808" y="0"/>
                  </a:lnTo>
                  <a:close/>
                </a:path>
              </a:pathLst>
            </a:custGeom>
            <a:solidFill>
              <a:srgbClr val="BEC6D4"/>
            </a:solidFill>
          </p:spPr>
        </p:sp>
        <p:sp>
          <p:nvSpPr>
            <p:cNvPr name="TextBox 12" id="12"/>
            <p:cNvSpPr txBox="true"/>
            <p:nvPr/>
          </p:nvSpPr>
          <p:spPr>
            <a:xfrm>
              <a:off x="101600" y="-66675"/>
              <a:ext cx="673808" cy="278516"/>
            </a:xfrm>
            <a:prstGeom prst="rect">
              <a:avLst/>
            </a:prstGeom>
          </p:spPr>
          <p:txBody>
            <a:bodyPr anchor="ctr" rtlCol="false" tIns="50800" lIns="50800" bIns="50800" rIns="50800"/>
            <a:lstStyle/>
            <a:p>
              <a:pPr algn="ctr">
                <a:lnSpc>
                  <a:spcPts val="2999"/>
                </a:lnSpc>
              </a:pPr>
            </a:p>
          </p:txBody>
        </p:sp>
      </p:grpSp>
      <p:sp>
        <p:nvSpPr>
          <p:cNvPr name="AutoShape 13" id="13"/>
          <p:cNvSpPr/>
          <p:nvPr/>
        </p:nvSpPr>
        <p:spPr>
          <a:xfrm>
            <a:off x="14958565" y="6746886"/>
            <a:ext cx="375086" cy="438940"/>
          </a:xfrm>
          <a:prstGeom prst="line">
            <a:avLst/>
          </a:prstGeom>
          <a:ln cap="flat" w="66675">
            <a:solidFill>
              <a:srgbClr val="F9B680"/>
            </a:solidFill>
            <a:prstDash val="solid"/>
            <a:headEnd type="none" len="sm" w="sm"/>
            <a:tailEnd type="none" len="sm" w="sm"/>
          </a:ln>
        </p:spPr>
      </p:sp>
      <p:sp>
        <p:nvSpPr>
          <p:cNvPr name="AutoShape 14" id="14"/>
          <p:cNvSpPr/>
          <p:nvPr/>
        </p:nvSpPr>
        <p:spPr>
          <a:xfrm>
            <a:off x="15299783" y="6746886"/>
            <a:ext cx="375086" cy="438940"/>
          </a:xfrm>
          <a:prstGeom prst="line">
            <a:avLst/>
          </a:prstGeom>
          <a:ln cap="flat" w="66675">
            <a:solidFill>
              <a:srgbClr val="F9B680"/>
            </a:solidFill>
            <a:prstDash val="solid"/>
            <a:headEnd type="none" len="sm" w="sm"/>
            <a:tailEnd type="none" len="sm" w="sm"/>
          </a:ln>
        </p:spPr>
      </p:sp>
      <p:sp>
        <p:nvSpPr>
          <p:cNvPr name="AutoShape 15" id="15"/>
          <p:cNvSpPr/>
          <p:nvPr/>
        </p:nvSpPr>
        <p:spPr>
          <a:xfrm>
            <a:off x="15641001" y="6746886"/>
            <a:ext cx="375086" cy="438940"/>
          </a:xfrm>
          <a:prstGeom prst="line">
            <a:avLst/>
          </a:prstGeom>
          <a:ln cap="flat" w="66675">
            <a:solidFill>
              <a:srgbClr val="F9B680"/>
            </a:solidFill>
            <a:prstDash val="solid"/>
            <a:headEnd type="none" len="sm" w="sm"/>
            <a:tailEnd type="none" len="sm" w="sm"/>
          </a:ln>
        </p:spPr>
      </p:sp>
      <p:sp>
        <p:nvSpPr>
          <p:cNvPr name="AutoShape 16" id="16"/>
          <p:cNvSpPr/>
          <p:nvPr/>
        </p:nvSpPr>
        <p:spPr>
          <a:xfrm>
            <a:off x="15982219" y="6746886"/>
            <a:ext cx="375086" cy="438940"/>
          </a:xfrm>
          <a:prstGeom prst="line">
            <a:avLst/>
          </a:prstGeom>
          <a:ln cap="flat" w="66675">
            <a:solidFill>
              <a:srgbClr val="F9B680"/>
            </a:solidFill>
            <a:prstDash val="solid"/>
            <a:headEnd type="none" len="sm" w="sm"/>
            <a:tailEnd type="none" len="sm" w="sm"/>
          </a:ln>
        </p:spPr>
      </p:sp>
      <p:sp>
        <p:nvSpPr>
          <p:cNvPr name="AutoShape 17" id="17"/>
          <p:cNvSpPr/>
          <p:nvPr/>
        </p:nvSpPr>
        <p:spPr>
          <a:xfrm>
            <a:off x="16323437" y="6746886"/>
            <a:ext cx="375086" cy="438940"/>
          </a:xfrm>
          <a:prstGeom prst="line">
            <a:avLst/>
          </a:prstGeom>
          <a:ln cap="flat" w="66675">
            <a:solidFill>
              <a:srgbClr val="F9B680"/>
            </a:solidFill>
            <a:prstDash val="solid"/>
            <a:headEnd type="none" len="sm" w="sm"/>
            <a:tailEnd type="none" len="sm" w="sm"/>
          </a:ln>
        </p:spPr>
      </p:sp>
      <p:sp>
        <p:nvSpPr>
          <p:cNvPr name="AutoShape 18" id="18"/>
          <p:cNvSpPr/>
          <p:nvPr/>
        </p:nvSpPr>
        <p:spPr>
          <a:xfrm>
            <a:off x="16664656" y="6746886"/>
            <a:ext cx="375086" cy="438940"/>
          </a:xfrm>
          <a:prstGeom prst="line">
            <a:avLst/>
          </a:prstGeom>
          <a:ln cap="flat" w="66675">
            <a:solidFill>
              <a:srgbClr val="F9B680"/>
            </a:solidFill>
            <a:prstDash val="solid"/>
            <a:headEnd type="none" len="sm" w="sm"/>
            <a:tailEnd type="none" len="sm" w="sm"/>
          </a:ln>
        </p:spPr>
      </p:sp>
      <p:sp>
        <p:nvSpPr>
          <p:cNvPr name="AutoShape 19" id="19"/>
          <p:cNvSpPr/>
          <p:nvPr/>
        </p:nvSpPr>
        <p:spPr>
          <a:xfrm>
            <a:off x="17005874" y="6746886"/>
            <a:ext cx="375086" cy="438940"/>
          </a:xfrm>
          <a:prstGeom prst="line">
            <a:avLst/>
          </a:prstGeom>
          <a:ln cap="flat" w="66675">
            <a:solidFill>
              <a:srgbClr val="F9B680"/>
            </a:solidFill>
            <a:prstDash val="solid"/>
            <a:headEnd type="none" len="sm" w="sm"/>
            <a:tailEnd type="none" len="sm" w="sm"/>
          </a:ln>
        </p:spPr>
      </p:sp>
      <p:sp>
        <p:nvSpPr>
          <p:cNvPr name="AutoShape 20" id="20"/>
          <p:cNvSpPr/>
          <p:nvPr/>
        </p:nvSpPr>
        <p:spPr>
          <a:xfrm>
            <a:off x="17347092" y="6746886"/>
            <a:ext cx="375086" cy="438940"/>
          </a:xfrm>
          <a:prstGeom prst="line">
            <a:avLst/>
          </a:prstGeom>
          <a:ln cap="flat" w="66675">
            <a:solidFill>
              <a:srgbClr val="F9B680"/>
            </a:solidFill>
            <a:prstDash val="solid"/>
            <a:headEnd type="none" len="sm" w="sm"/>
            <a:tailEnd type="none" len="sm" w="sm"/>
          </a:ln>
        </p:spPr>
      </p:sp>
      <p:grpSp>
        <p:nvGrpSpPr>
          <p:cNvPr name="Group 21" id="21"/>
          <p:cNvGrpSpPr/>
          <p:nvPr/>
        </p:nvGrpSpPr>
        <p:grpSpPr>
          <a:xfrm rot="0">
            <a:off x="16510980" y="8302328"/>
            <a:ext cx="10661134" cy="2671944"/>
            <a:chOff x="0" y="0"/>
            <a:chExt cx="877008" cy="219800"/>
          </a:xfrm>
        </p:grpSpPr>
        <p:sp>
          <p:nvSpPr>
            <p:cNvPr name="Freeform 22" id="22"/>
            <p:cNvSpPr/>
            <p:nvPr/>
          </p:nvSpPr>
          <p:spPr>
            <a:xfrm flipH="false" flipV="false" rot="0">
              <a:off x="0" y="0"/>
              <a:ext cx="877008" cy="219800"/>
            </a:xfrm>
            <a:custGeom>
              <a:avLst/>
              <a:gdLst/>
              <a:ahLst/>
              <a:cxnLst/>
              <a:rect r="r" b="b" t="t" l="l"/>
              <a:pathLst>
                <a:path h="219800" w="877008">
                  <a:moveTo>
                    <a:pt x="673808" y="0"/>
                  </a:moveTo>
                  <a:lnTo>
                    <a:pt x="0" y="0"/>
                  </a:lnTo>
                  <a:lnTo>
                    <a:pt x="203200" y="219800"/>
                  </a:lnTo>
                  <a:lnTo>
                    <a:pt x="877008" y="219800"/>
                  </a:lnTo>
                  <a:lnTo>
                    <a:pt x="673808" y="0"/>
                  </a:lnTo>
                  <a:close/>
                </a:path>
              </a:pathLst>
            </a:custGeom>
            <a:solidFill>
              <a:srgbClr val="5A6C99"/>
            </a:solidFill>
          </p:spPr>
        </p:sp>
        <p:sp>
          <p:nvSpPr>
            <p:cNvPr name="TextBox 23" id="23"/>
            <p:cNvSpPr txBox="true"/>
            <p:nvPr/>
          </p:nvSpPr>
          <p:spPr>
            <a:xfrm>
              <a:off x="101600" y="-66675"/>
              <a:ext cx="673808" cy="286475"/>
            </a:xfrm>
            <a:prstGeom prst="rect">
              <a:avLst/>
            </a:prstGeom>
          </p:spPr>
          <p:txBody>
            <a:bodyPr anchor="ctr" rtlCol="false" tIns="50800" lIns="50800" bIns="50800" rIns="50800"/>
            <a:lstStyle/>
            <a:p>
              <a:pPr algn="ctr">
                <a:lnSpc>
                  <a:spcPts val="2999"/>
                </a:lnSpc>
              </a:pPr>
            </a:p>
          </p:txBody>
        </p:sp>
      </p:grpSp>
      <p:sp>
        <p:nvSpPr>
          <p:cNvPr name="TextBox 24" id="24"/>
          <p:cNvSpPr txBox="true"/>
          <p:nvPr/>
        </p:nvSpPr>
        <p:spPr>
          <a:xfrm rot="0">
            <a:off x="806590" y="1028700"/>
            <a:ext cx="3762216" cy="971550"/>
          </a:xfrm>
          <a:prstGeom prst="rect">
            <a:avLst/>
          </a:prstGeom>
        </p:spPr>
        <p:txBody>
          <a:bodyPr anchor="t" rtlCol="false" tIns="0" lIns="0" bIns="0" rIns="0">
            <a:spAutoFit/>
          </a:bodyPr>
          <a:lstStyle/>
          <a:p>
            <a:pPr algn="just">
              <a:lnSpc>
                <a:spcPts val="7679"/>
              </a:lnSpc>
            </a:pPr>
            <a:r>
              <a:rPr lang="en-US" b="true" sz="6399">
                <a:solidFill>
                  <a:srgbClr val="051D64"/>
                </a:solidFill>
                <a:latin typeface="Oswald Bold"/>
                <a:ea typeface="Oswald Bold"/>
                <a:cs typeface="Oswald Bold"/>
                <a:sym typeface="Oswald Bold"/>
              </a:rPr>
              <a:t>KẾT LUẬN</a:t>
            </a:r>
          </a:p>
        </p:txBody>
      </p:sp>
      <p:sp>
        <p:nvSpPr>
          <p:cNvPr name="TextBox 25" id="25"/>
          <p:cNvSpPr txBox="true"/>
          <p:nvPr/>
        </p:nvSpPr>
        <p:spPr>
          <a:xfrm rot="0">
            <a:off x="806590" y="2850704"/>
            <a:ext cx="9642928" cy="5847531"/>
          </a:xfrm>
          <a:prstGeom prst="rect">
            <a:avLst/>
          </a:prstGeom>
        </p:spPr>
        <p:txBody>
          <a:bodyPr anchor="t" rtlCol="false" tIns="0" lIns="0" bIns="0" rIns="0">
            <a:spAutoFit/>
          </a:bodyPr>
          <a:lstStyle/>
          <a:p>
            <a:pPr algn="l">
              <a:lnSpc>
                <a:spcPts val="4200"/>
              </a:lnSpc>
            </a:pPr>
            <a:r>
              <a:rPr lang="en-US" sz="3000" b="true">
                <a:solidFill>
                  <a:srgbClr val="1B487B"/>
                </a:solidFill>
                <a:latin typeface="Noto Sans Bold"/>
                <a:ea typeface="Noto Sans Bold"/>
                <a:cs typeface="Noto Sans Bold"/>
                <a:sym typeface="Noto Sans Bold"/>
              </a:rPr>
              <a:t>NoSQL và MongoDB mang lại giải pháp lưu</a:t>
            </a:r>
          </a:p>
          <a:p>
            <a:pPr algn="l" marL="0" indent="0" lvl="0">
              <a:lnSpc>
                <a:spcPts val="4200"/>
              </a:lnSpc>
              <a:spcBef>
                <a:spcPct val="0"/>
              </a:spcBef>
            </a:pPr>
            <a:r>
              <a:rPr lang="en-US" b="true" sz="3000">
                <a:solidFill>
                  <a:srgbClr val="1B487B"/>
                </a:solidFill>
                <a:latin typeface="Noto Sans Bold"/>
                <a:ea typeface="Noto Sans Bold"/>
                <a:cs typeface="Noto Sans Bold"/>
                <a:sym typeface="Noto Sans Bold"/>
              </a:rPr>
              <a:t>trữ dữ liệu linh hoạt, mở rộng và hiệu quả cho các ứng dụng hiện đại. Trong khi NoSQL giúpvượt qua giới hạn của các cơ sở dữ liệu quan hệ truyền thống, MongoDB nổi bật với khả năng mở rộng dễ dàng, lưu trữ dữ liệu không có cấu trúc và hỗ trợ các mô hình dữ liệu phức tạp. Với các tính năng mạnh mẽ và khả năng triển khai trên đám mây như MongoDB Atlas, MongoDB trở thành một lựa chọn lý tưởng cho các ứng dụng cần khả năng mở rộng nhanh chóng và tính linh hoạt cao.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DAGbswOuTtI</dc:identifier>
  <dcterms:modified xsi:type="dcterms:W3CDTF">2011-08-01T06:04:30Z</dcterms:modified>
  <cp:revision>1</cp:revision>
  <dc:title>Báo cáo Đồ Án Chuyên Ngành</dc:title>
</cp:coreProperties>
</file>